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14" r:id="rId2"/>
    <p:sldId id="342" r:id="rId3"/>
    <p:sldId id="367" r:id="rId4"/>
    <p:sldId id="368" r:id="rId5"/>
    <p:sldId id="370" r:id="rId6"/>
    <p:sldId id="371" r:id="rId7"/>
    <p:sldId id="373" r:id="rId8"/>
    <p:sldId id="374" r:id="rId9"/>
    <p:sldId id="391" r:id="rId10"/>
    <p:sldId id="375" r:id="rId11"/>
    <p:sldId id="397" r:id="rId12"/>
    <p:sldId id="394" r:id="rId13"/>
    <p:sldId id="396" r:id="rId14"/>
    <p:sldId id="356" r:id="rId15"/>
    <p:sldId id="358" r:id="rId16"/>
    <p:sldId id="357" r:id="rId17"/>
    <p:sldId id="369" r:id="rId18"/>
    <p:sldId id="372" r:id="rId19"/>
    <p:sldId id="398" r:id="rId20"/>
  </p:sldIdLst>
  <p:sldSz cx="6153150" cy="3460750"/>
  <p:notesSz cx="4610100" cy="346075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0204"/>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CF1370-C7A8-B04F-85C1-F4C6F0BD7F0E}" v="1" dt="2024-09-12T15:35:00.50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1"/>
    <p:restoredTop sz="94729"/>
  </p:normalViewPr>
  <p:slideViewPr>
    <p:cSldViewPr>
      <p:cViewPr varScale="1">
        <p:scale>
          <a:sx n="215" d="100"/>
          <a:sy n="215" d="100"/>
        </p:scale>
        <p:origin x="776" y="184"/>
      </p:cViewPr>
      <p:guideLst>
        <p:guide orient="horz" pos="2880"/>
        <p:guide pos="288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458B89FD-DEFD-464D-881E-D6CF4A54EC43}" type="datetimeFigureOut">
              <a:rPr lang="en-US" smtClean="0"/>
              <a:t>9/12/24</a:t>
            </a:fld>
            <a:endParaRPr lang="en-US"/>
          </a:p>
        </p:txBody>
      </p:sp>
      <p:sp>
        <p:nvSpPr>
          <p:cNvPr id="4" name="Slide Image Placeholder 3"/>
          <p:cNvSpPr>
            <a:spLocks noGrp="1" noRot="1" noChangeAspect="1"/>
          </p:cNvSpPr>
          <p:nvPr>
            <p:ph type="sldImg" idx="2"/>
          </p:nvPr>
        </p:nvSpPr>
        <p:spPr>
          <a:xfrm>
            <a:off x="1268413" y="433388"/>
            <a:ext cx="2073275"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A470E3EB-C477-B84B-B5B4-E74DB90D46C8}" type="slidenum">
              <a:rPr lang="en-US" smtClean="0"/>
              <a:t>‹#›</a:t>
            </a:fld>
            <a:endParaRPr lang="en-US"/>
          </a:p>
        </p:txBody>
      </p:sp>
    </p:spTree>
    <p:extLst>
      <p:ext uri="{BB962C8B-B14F-4D97-AF65-F5344CB8AC3E}">
        <p14:creationId xmlns:p14="http://schemas.microsoft.com/office/powerpoint/2010/main" val="184153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2</a:t>
            </a:fld>
            <a:endParaRPr lang="en-US"/>
          </a:p>
        </p:txBody>
      </p:sp>
    </p:spTree>
    <p:extLst>
      <p:ext uri="{BB962C8B-B14F-4D97-AF65-F5344CB8AC3E}">
        <p14:creationId xmlns:p14="http://schemas.microsoft.com/office/powerpoint/2010/main" val="53482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11</a:t>
            </a:fld>
            <a:endParaRPr lang="en-US"/>
          </a:p>
        </p:txBody>
      </p:sp>
    </p:spTree>
    <p:extLst>
      <p:ext uri="{BB962C8B-B14F-4D97-AF65-F5344CB8AC3E}">
        <p14:creationId xmlns:p14="http://schemas.microsoft.com/office/powerpoint/2010/main" val="3564714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12</a:t>
            </a:fld>
            <a:endParaRPr lang="en-US"/>
          </a:p>
        </p:txBody>
      </p:sp>
    </p:spTree>
    <p:extLst>
      <p:ext uri="{BB962C8B-B14F-4D97-AF65-F5344CB8AC3E}">
        <p14:creationId xmlns:p14="http://schemas.microsoft.com/office/powerpoint/2010/main" val="290289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13</a:t>
            </a:fld>
            <a:endParaRPr lang="en-US"/>
          </a:p>
        </p:txBody>
      </p:sp>
    </p:spTree>
    <p:extLst>
      <p:ext uri="{BB962C8B-B14F-4D97-AF65-F5344CB8AC3E}">
        <p14:creationId xmlns:p14="http://schemas.microsoft.com/office/powerpoint/2010/main" val="3862292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17</a:t>
            </a:fld>
            <a:endParaRPr lang="en-US"/>
          </a:p>
        </p:txBody>
      </p:sp>
    </p:spTree>
    <p:extLst>
      <p:ext uri="{BB962C8B-B14F-4D97-AF65-F5344CB8AC3E}">
        <p14:creationId xmlns:p14="http://schemas.microsoft.com/office/powerpoint/2010/main" val="2997350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18</a:t>
            </a:fld>
            <a:endParaRPr lang="en-US"/>
          </a:p>
        </p:txBody>
      </p:sp>
    </p:spTree>
    <p:extLst>
      <p:ext uri="{BB962C8B-B14F-4D97-AF65-F5344CB8AC3E}">
        <p14:creationId xmlns:p14="http://schemas.microsoft.com/office/powerpoint/2010/main" val="3716262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3</a:t>
            </a:fld>
            <a:endParaRPr lang="en-US"/>
          </a:p>
        </p:txBody>
      </p:sp>
    </p:spTree>
    <p:extLst>
      <p:ext uri="{BB962C8B-B14F-4D97-AF65-F5344CB8AC3E}">
        <p14:creationId xmlns:p14="http://schemas.microsoft.com/office/powerpoint/2010/main" val="35231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4</a:t>
            </a:fld>
            <a:endParaRPr lang="en-US"/>
          </a:p>
        </p:txBody>
      </p:sp>
    </p:spTree>
    <p:extLst>
      <p:ext uri="{BB962C8B-B14F-4D97-AF65-F5344CB8AC3E}">
        <p14:creationId xmlns:p14="http://schemas.microsoft.com/office/powerpoint/2010/main" val="124328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5</a:t>
            </a:fld>
            <a:endParaRPr lang="en-US"/>
          </a:p>
        </p:txBody>
      </p:sp>
    </p:spTree>
    <p:extLst>
      <p:ext uri="{BB962C8B-B14F-4D97-AF65-F5344CB8AC3E}">
        <p14:creationId xmlns:p14="http://schemas.microsoft.com/office/powerpoint/2010/main" val="3763054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6</a:t>
            </a:fld>
            <a:endParaRPr lang="en-US"/>
          </a:p>
        </p:txBody>
      </p:sp>
    </p:spTree>
    <p:extLst>
      <p:ext uri="{BB962C8B-B14F-4D97-AF65-F5344CB8AC3E}">
        <p14:creationId xmlns:p14="http://schemas.microsoft.com/office/powerpoint/2010/main" val="54300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7</a:t>
            </a:fld>
            <a:endParaRPr lang="en-US"/>
          </a:p>
        </p:txBody>
      </p:sp>
    </p:spTree>
    <p:extLst>
      <p:ext uri="{BB962C8B-B14F-4D97-AF65-F5344CB8AC3E}">
        <p14:creationId xmlns:p14="http://schemas.microsoft.com/office/powerpoint/2010/main" val="2732164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8</a:t>
            </a:fld>
            <a:endParaRPr lang="en-US"/>
          </a:p>
        </p:txBody>
      </p:sp>
    </p:spTree>
    <p:extLst>
      <p:ext uri="{BB962C8B-B14F-4D97-AF65-F5344CB8AC3E}">
        <p14:creationId xmlns:p14="http://schemas.microsoft.com/office/powerpoint/2010/main" val="3384399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9</a:t>
            </a:fld>
            <a:endParaRPr lang="en-US"/>
          </a:p>
        </p:txBody>
      </p:sp>
    </p:spTree>
    <p:extLst>
      <p:ext uri="{BB962C8B-B14F-4D97-AF65-F5344CB8AC3E}">
        <p14:creationId xmlns:p14="http://schemas.microsoft.com/office/powerpoint/2010/main" val="3815970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10</a:t>
            </a:fld>
            <a:endParaRPr lang="en-US"/>
          </a:p>
        </p:txBody>
      </p:sp>
    </p:spTree>
    <p:extLst>
      <p:ext uri="{BB962C8B-B14F-4D97-AF65-F5344CB8AC3E}">
        <p14:creationId xmlns:p14="http://schemas.microsoft.com/office/powerpoint/2010/main" val="328887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20718" y="3136453"/>
            <a:ext cx="6210124" cy="355907"/>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1665751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361089" y="457798"/>
            <a:ext cx="5288577" cy="1831244"/>
          </a:xfrm>
          <a:prstGeom prst="rect">
            <a:avLst/>
          </a:prstGeom>
        </p:spPr>
        <p:txBody>
          <a:bodyPr vert="horz" lIns="91440" tIns="45720" rIns="91440" bIns="45720" rtlCol="0">
            <a:normAutofit/>
          </a:bodyPr>
          <a:lstStyle>
            <a:lvl1pPr marL="0" indent="0">
              <a:lnSpc>
                <a:spcPct val="100000"/>
              </a:lnSpc>
              <a:buNone/>
              <a:defRPr sz="1211">
                <a:solidFill>
                  <a:schemeClr val="bg1"/>
                </a:solidFill>
                <a:latin typeface="Arial"/>
                <a:cs typeface="Arial"/>
              </a:defRPr>
            </a:lvl1pPr>
            <a:lvl2pPr marL="307604" indent="0">
              <a:lnSpc>
                <a:spcPct val="100000"/>
              </a:lnSpc>
              <a:buNone/>
              <a:defRPr sz="1076">
                <a:solidFill>
                  <a:schemeClr val="bg1"/>
                </a:solidFill>
                <a:latin typeface="Arial"/>
                <a:cs typeface="Arial"/>
              </a:defRPr>
            </a:lvl2pPr>
            <a:lvl3pPr marL="615208" indent="0">
              <a:lnSpc>
                <a:spcPct val="100000"/>
              </a:lnSpc>
              <a:buNone/>
              <a:defRPr sz="1076">
                <a:solidFill>
                  <a:schemeClr val="bg1"/>
                </a:solidFill>
                <a:latin typeface="Arial"/>
                <a:cs typeface="Arial"/>
              </a:defRPr>
            </a:lvl3pPr>
            <a:lvl4pPr marL="922812" indent="0">
              <a:lnSpc>
                <a:spcPct val="100000"/>
              </a:lnSpc>
              <a:buNone/>
              <a:defRPr sz="1076">
                <a:solidFill>
                  <a:schemeClr val="bg1"/>
                </a:solidFill>
                <a:latin typeface="Arial"/>
                <a:cs typeface="Arial"/>
              </a:defRPr>
            </a:lvl4pPr>
            <a:lvl5pPr>
              <a:lnSpc>
                <a:spcPct val="100000"/>
              </a:lnSpc>
              <a:defRPr sz="1076">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0664" y="457799"/>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24639" y="2849869"/>
            <a:ext cx="360771" cy="62041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834742" y="2790450"/>
            <a:ext cx="3110374" cy="307622"/>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732" y="2910749"/>
            <a:ext cx="240585" cy="305323"/>
          </a:xfrm>
          <a:prstGeom prst="rect">
            <a:avLst/>
          </a:prstGeom>
        </p:spPr>
      </p:pic>
    </p:spTree>
    <p:extLst>
      <p:ext uri="{BB962C8B-B14F-4D97-AF65-F5344CB8AC3E}">
        <p14:creationId xmlns:p14="http://schemas.microsoft.com/office/powerpoint/2010/main" val="307404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26161" y="-436253"/>
            <a:ext cx="493561" cy="1592961"/>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338412" y="1861426"/>
            <a:ext cx="5204486" cy="749876"/>
          </a:xfrm>
          <a:prstGeom prst="rect">
            <a:avLst/>
          </a:prstGeom>
        </p:spPr>
        <p:txBody>
          <a:bodyPr anchor="ctr">
            <a:normAutofit/>
          </a:bodyPr>
          <a:lstStyle>
            <a:lvl1pPr>
              <a:lnSpc>
                <a:spcPct val="90000"/>
              </a:lnSpc>
              <a:defRPr sz="2691"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userDrawn="1">
            <p:ph type="body" sz="quarter" idx="10" hasCustomPrompt="1"/>
          </p:nvPr>
        </p:nvSpPr>
        <p:spPr>
          <a:xfrm>
            <a:off x="357113" y="3168953"/>
            <a:ext cx="5204487" cy="186817"/>
          </a:xfrm>
          <a:prstGeom prst="rect">
            <a:avLst/>
          </a:prstGeom>
        </p:spPr>
        <p:txBody>
          <a:bodyPr anchor="ctr">
            <a:noAutofit/>
          </a:bodyPr>
          <a:lstStyle>
            <a:lvl1pPr marL="0" indent="0">
              <a:buNone/>
              <a:defRPr sz="740" b="1" spc="54" baseline="0">
                <a:solidFill>
                  <a:srgbClr val="A6A6A6"/>
                </a:solidFill>
                <a:latin typeface="Arial"/>
                <a:cs typeface="Arial"/>
              </a:defRPr>
            </a:lvl1pPr>
          </a:lstStyle>
          <a:p>
            <a:pPr lvl="0"/>
            <a:r>
              <a:rPr lang="en-US"/>
              <a:t>INDIANA UNIVERSITY BLOOMINGTON</a:t>
            </a:r>
          </a:p>
        </p:txBody>
      </p:sp>
      <p:sp>
        <p:nvSpPr>
          <p:cNvPr id="9" name="Text Placeholder 19"/>
          <p:cNvSpPr>
            <a:spLocks noGrp="1"/>
          </p:cNvSpPr>
          <p:nvPr>
            <p:ph type="body" sz="quarter" idx="11" hasCustomPrompt="1"/>
          </p:nvPr>
        </p:nvSpPr>
        <p:spPr>
          <a:xfrm>
            <a:off x="357113" y="1644325"/>
            <a:ext cx="5204487" cy="169833"/>
          </a:xfrm>
          <a:prstGeom prst="rect">
            <a:avLst/>
          </a:prstGeom>
        </p:spPr>
        <p:txBody>
          <a:bodyPr anchor="ctr">
            <a:noAutofit/>
          </a:bodyPr>
          <a:lstStyle>
            <a:lvl1pPr marL="0" indent="0">
              <a:buNone/>
              <a:defRPr sz="1211" b="0" spc="0" baseline="0">
                <a:solidFill>
                  <a:srgbClr val="A6A6A6"/>
                </a:solidFill>
                <a:latin typeface="Arial"/>
                <a:cs typeface="Arial"/>
              </a:defRPr>
            </a:lvl1pPr>
          </a:lstStyle>
          <a:p>
            <a:pPr lvl="0"/>
            <a:r>
              <a:rPr lang="en-US"/>
              <a:t>SUBHEAD OR NAME OF SCHOOL, DEPARTMENT, OR UNIT</a:t>
            </a:r>
          </a:p>
        </p:txBody>
      </p:sp>
    </p:spTree>
    <p:extLst>
      <p:ext uri="{BB962C8B-B14F-4D97-AF65-F5344CB8AC3E}">
        <p14:creationId xmlns:p14="http://schemas.microsoft.com/office/powerpoint/2010/main" val="23622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927743" y="1608429"/>
            <a:ext cx="184731" cy="369332"/>
          </a:xfrm>
          <a:prstGeom prst="rect">
            <a:avLst/>
          </a:prstGeom>
          <a:noFill/>
        </p:spPr>
        <p:txBody>
          <a:bodyPr wrap="none" rtlCol="0">
            <a:spAutoFit/>
          </a:bodyPr>
          <a:lstStyle/>
          <a:p>
            <a:endParaRPr lang="en-US"/>
          </a:p>
        </p:txBody>
      </p:sp>
      <p:sp>
        <p:nvSpPr>
          <p:cNvPr id="10" name="TextBox 9"/>
          <p:cNvSpPr txBox="1"/>
          <p:nvPr userDrawn="1"/>
        </p:nvSpPr>
        <p:spPr>
          <a:xfrm>
            <a:off x="927743" y="1608429"/>
            <a:ext cx="184731" cy="369332"/>
          </a:xfrm>
          <a:prstGeom prst="rect">
            <a:avLst/>
          </a:prstGeom>
          <a:noFill/>
        </p:spPr>
        <p:txBody>
          <a:bodyPr wrap="none" rtlCol="0">
            <a:spAutoFit/>
          </a:bodyPr>
          <a:lstStyle/>
          <a:p>
            <a:endParaRPr lang="en-US"/>
          </a:p>
        </p:txBody>
      </p:sp>
      <p:sp>
        <p:nvSpPr>
          <p:cNvPr id="11" name="TextBox 10"/>
          <p:cNvSpPr txBox="1"/>
          <p:nvPr userDrawn="1"/>
        </p:nvSpPr>
        <p:spPr>
          <a:xfrm>
            <a:off x="927743" y="1608429"/>
            <a:ext cx="184731" cy="369332"/>
          </a:xfrm>
          <a:prstGeom prst="rect">
            <a:avLst/>
          </a:prstGeom>
          <a:noFill/>
        </p:spPr>
        <p:txBody>
          <a:bodyPr wrap="none" rtlCol="0">
            <a:spAutoFit/>
          </a:bodyPr>
          <a:lstStyle/>
          <a:p>
            <a:endParaRPr lang="en-US"/>
          </a:p>
        </p:txBody>
      </p:sp>
      <p:sp>
        <p:nvSpPr>
          <p:cNvPr id="14" name="Title 13"/>
          <p:cNvSpPr>
            <a:spLocks noGrp="1"/>
          </p:cNvSpPr>
          <p:nvPr>
            <p:ph type="title" hasCustomPrompt="1"/>
          </p:nvPr>
        </p:nvSpPr>
        <p:spPr>
          <a:xfrm>
            <a:off x="340963" y="1530388"/>
            <a:ext cx="4577504" cy="441995"/>
          </a:xfrm>
          <a:prstGeom prst="rect">
            <a:avLst/>
          </a:prstGeom>
        </p:spPr>
        <p:txBody>
          <a:bodyPr anchor="ctr">
            <a:noAutofit/>
          </a:bodyPr>
          <a:lstStyle>
            <a:lvl1pPr>
              <a:defRPr sz="2691"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354042" y="1366765"/>
            <a:ext cx="2490103" cy="169833"/>
          </a:xfrm>
          <a:prstGeom prst="rect">
            <a:avLst/>
          </a:prstGeom>
        </p:spPr>
        <p:txBody>
          <a:bodyPr anchor="ctr">
            <a:noAutofit/>
          </a:bodyPr>
          <a:lstStyle>
            <a:lvl1pPr marL="0" indent="0">
              <a:buNone/>
              <a:defRPr sz="942" b="1" i="0" spc="34"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0055" y="1367210"/>
            <a:ext cx="100005" cy="562969"/>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01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892" y="5531"/>
            <a:ext cx="5734926" cy="470359"/>
          </a:xfrm>
          <a:prstGeom prst="rect">
            <a:avLst/>
          </a:prstGeom>
        </p:spPr>
        <p:txBody>
          <a:bodyPr>
            <a:normAutofit/>
          </a:bodyPr>
          <a:lstStyle>
            <a:lvl1pPr>
              <a:defRPr sz="2018" b="1" i="0" cap="none" spc="0">
                <a:solidFill>
                  <a:srgbClr val="404041"/>
                </a:solidFill>
                <a:latin typeface="Arial"/>
                <a:cs typeface="Arial"/>
              </a:defRPr>
            </a:lvl1pPr>
          </a:lstStyle>
          <a:p>
            <a:r>
              <a:rPr lang="en-US"/>
              <a:t>Click to edit master title style</a:t>
            </a:r>
          </a:p>
        </p:txBody>
      </p:sp>
      <p:sp>
        <p:nvSpPr>
          <p:cNvPr id="4" name="TextBox 3"/>
          <p:cNvSpPr txBox="1"/>
          <p:nvPr userDrawn="1"/>
        </p:nvSpPr>
        <p:spPr>
          <a:xfrm>
            <a:off x="2392892" y="2382564"/>
            <a:ext cx="184731" cy="369332"/>
          </a:xfrm>
          <a:prstGeom prst="rect">
            <a:avLst/>
          </a:prstGeom>
          <a:noFill/>
        </p:spPr>
        <p:txBody>
          <a:bodyPr wrap="none" rtlCol="0">
            <a:spAutoFit/>
          </a:bodyPr>
          <a:lstStyle/>
          <a:p>
            <a:endParaRPr lang="en-US"/>
          </a:p>
        </p:txBody>
      </p:sp>
      <p:sp>
        <p:nvSpPr>
          <p:cNvPr id="7" name="Text Placeholder 2"/>
          <p:cNvSpPr>
            <a:spLocks noGrp="1"/>
          </p:cNvSpPr>
          <p:nvPr>
            <p:ph idx="1" hasCustomPrompt="1"/>
          </p:nvPr>
        </p:nvSpPr>
        <p:spPr>
          <a:xfrm>
            <a:off x="0" y="519857"/>
            <a:ext cx="5742952" cy="2467576"/>
          </a:xfrm>
          <a:prstGeom prst="rect">
            <a:avLst/>
          </a:prstGeom>
        </p:spPr>
        <p:txBody>
          <a:bodyPr vert="horz" lIns="91440" tIns="45720" rIns="91440" bIns="45720" rtlCol="0">
            <a:normAutofit/>
          </a:bodyPr>
          <a:lstStyle>
            <a:lvl1pPr marL="230703" marR="0" indent="-230703" algn="l" defTabSz="307604" rtl="0" eaLnBrk="1" fontAlgn="auto" latinLnBrk="0" hangingPunct="1">
              <a:lnSpc>
                <a:spcPct val="100000"/>
              </a:lnSpc>
              <a:spcBef>
                <a:spcPts val="0"/>
              </a:spcBef>
              <a:spcAft>
                <a:spcPts val="1211"/>
              </a:spcAft>
              <a:buClr>
                <a:schemeClr val="tx1">
                  <a:lumMod val="50000"/>
                  <a:lumOff val="50000"/>
                </a:schemeClr>
              </a:buClr>
              <a:buSzPct val="100000"/>
              <a:buFont typeface="+mj-lt"/>
              <a:buAutoNum type="arabicPeriod"/>
              <a:tabLst/>
              <a:defRPr sz="1211">
                <a:solidFill>
                  <a:srgbClr val="404041"/>
                </a:solidFill>
                <a:latin typeface="Arial"/>
                <a:cs typeface="Arial"/>
              </a:defRPr>
            </a:lvl1pPr>
            <a:lvl2pPr>
              <a:lnSpc>
                <a:spcPct val="100000"/>
              </a:lnSpc>
              <a:defRPr sz="1076">
                <a:solidFill>
                  <a:srgbClr val="404041"/>
                </a:solidFill>
                <a:latin typeface="Arial"/>
                <a:cs typeface="Arial"/>
              </a:defRPr>
            </a:lvl2pPr>
            <a:lvl3pPr>
              <a:lnSpc>
                <a:spcPct val="100000"/>
              </a:lnSpc>
              <a:defRPr sz="1076">
                <a:solidFill>
                  <a:srgbClr val="404041"/>
                </a:solidFill>
                <a:latin typeface="Arial"/>
                <a:cs typeface="Arial"/>
              </a:defRPr>
            </a:lvl3pPr>
            <a:lvl4pPr>
              <a:lnSpc>
                <a:spcPct val="100000"/>
              </a:lnSpc>
              <a:defRPr sz="1076">
                <a:solidFill>
                  <a:srgbClr val="404041"/>
                </a:solidFill>
                <a:latin typeface="Arial"/>
                <a:cs typeface="Arial"/>
              </a:defRPr>
            </a:lvl4pPr>
            <a:lvl5pPr>
              <a:lnSpc>
                <a:spcPct val="100000"/>
              </a:lnSpc>
              <a:defRPr sz="1076">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20718" y="3136453"/>
            <a:ext cx="6210124" cy="355907"/>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669767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53485" y="312457"/>
            <a:ext cx="3068890" cy="524356"/>
          </a:xfrm>
          <a:prstGeom prst="rect">
            <a:avLst/>
          </a:prstGeom>
        </p:spPr>
        <p:txBody>
          <a:bodyPr vert="horz" lIns="91440" tIns="45720" rIns="91440" bIns="45720" rtlCol="0" anchor="ctr">
            <a:noAutofit/>
          </a:bodyPr>
          <a:lstStyle>
            <a:lvl1pPr>
              <a:defRPr sz="2018"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353485" y="1096328"/>
            <a:ext cx="3068890" cy="1878811"/>
          </a:xfrm>
          <a:prstGeom prst="rect">
            <a:avLst/>
          </a:prstGeom>
        </p:spPr>
        <p:txBody>
          <a:bodyPr vert="horz" lIns="91440" tIns="45720" rIns="91440" bIns="45720" rtlCol="0">
            <a:normAutofit/>
          </a:bodyPr>
          <a:lstStyle>
            <a:lvl1pPr marL="230703" indent="-230703">
              <a:lnSpc>
                <a:spcPct val="100000"/>
              </a:lnSpc>
              <a:buFont typeface="Arial"/>
              <a:buChar char="•"/>
              <a:defRPr sz="1211">
                <a:solidFill>
                  <a:srgbClr val="404041"/>
                </a:solidFill>
                <a:latin typeface="Arial"/>
                <a:cs typeface="Arial"/>
              </a:defRPr>
            </a:lvl1pPr>
            <a:lvl2pPr marL="499857" indent="-192253">
              <a:lnSpc>
                <a:spcPct val="100000"/>
              </a:lnSpc>
              <a:buFont typeface="Arial"/>
              <a:buChar char="•"/>
              <a:defRPr sz="1211">
                <a:solidFill>
                  <a:srgbClr val="404041"/>
                </a:solidFill>
                <a:latin typeface="Arial"/>
                <a:cs typeface="Arial"/>
              </a:defRPr>
            </a:lvl2pPr>
            <a:lvl3pPr marL="769010" indent="-153802">
              <a:lnSpc>
                <a:spcPct val="100000"/>
              </a:lnSpc>
              <a:buFont typeface="Arial"/>
              <a:buChar char="•"/>
              <a:defRPr sz="1211">
                <a:solidFill>
                  <a:srgbClr val="404041"/>
                </a:solidFill>
                <a:latin typeface="Arial"/>
                <a:cs typeface="Arial"/>
              </a:defRPr>
            </a:lvl3pPr>
            <a:lvl4pPr marL="1076615" indent="-153802">
              <a:lnSpc>
                <a:spcPct val="100000"/>
              </a:lnSpc>
              <a:buFont typeface="Arial"/>
              <a:buChar char="•"/>
              <a:defRPr sz="1211">
                <a:solidFill>
                  <a:srgbClr val="404041"/>
                </a:solidFill>
                <a:latin typeface="Arial"/>
                <a:cs typeface="Arial"/>
              </a:defRPr>
            </a:lvl4pPr>
            <a:lvl5pPr marL="1384219" indent="-153802">
              <a:lnSpc>
                <a:spcPct val="100000"/>
              </a:lnSpc>
              <a:buFont typeface="Arial"/>
              <a:buChar char="•"/>
              <a:defRPr sz="1211">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3750204" y="0"/>
            <a:ext cx="2402946" cy="276999"/>
          </a:xfrm>
          <a:prstGeom prst="rect">
            <a:avLst/>
          </a:prstGeom>
        </p:spPr>
        <p:txBody>
          <a:bodyPr/>
          <a:lstStyle/>
          <a:p>
            <a:r>
              <a:rPr lang="en-US"/>
              <a:t>Click icon to add picture</a:t>
            </a:r>
          </a:p>
        </p:txBody>
      </p:sp>
      <p:sp>
        <p:nvSpPr>
          <p:cNvPr id="17" name="Rectangle 16"/>
          <p:cNvSpPr/>
          <p:nvPr userDrawn="1"/>
        </p:nvSpPr>
        <p:spPr>
          <a:xfrm>
            <a:off x="0" y="32753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427506" y="3136453"/>
            <a:ext cx="260551" cy="355907"/>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06238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2170" y="510732"/>
            <a:ext cx="5386300" cy="470359"/>
          </a:xfrm>
          <a:prstGeom prst="rect">
            <a:avLst/>
          </a:prstGeom>
        </p:spPr>
        <p:txBody>
          <a:bodyPr>
            <a:normAutofit/>
          </a:bodyPr>
          <a:lstStyle>
            <a:lvl1pPr>
              <a:defRPr sz="2018"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352170" y="1097001"/>
            <a:ext cx="5390782" cy="1896579"/>
          </a:xfrm>
          <a:prstGeom prst="rect">
            <a:avLst/>
          </a:prstGeom>
        </p:spPr>
        <p:txBody>
          <a:bodyPr>
            <a:normAutofit/>
          </a:bodyPr>
          <a:lstStyle>
            <a:lvl1pPr marL="230703" indent="-230703" algn="l">
              <a:lnSpc>
                <a:spcPct val="100000"/>
              </a:lnSpc>
              <a:buFont typeface="+mj-lt"/>
              <a:buAutoNum type="arabicPeriod"/>
              <a:defRPr sz="1211" spc="0">
                <a:solidFill>
                  <a:schemeClr val="bg1"/>
                </a:solidFill>
                <a:latin typeface="Arial"/>
                <a:cs typeface="Arial"/>
              </a:defRPr>
            </a:lvl1pPr>
            <a:lvl2pPr marL="307604" indent="0" algn="ctr">
              <a:buNone/>
              <a:defRPr>
                <a:solidFill>
                  <a:schemeClr val="tx1">
                    <a:tint val="75000"/>
                  </a:schemeClr>
                </a:solidFill>
              </a:defRPr>
            </a:lvl2pPr>
            <a:lvl3pPr marL="615208" indent="0" algn="ctr">
              <a:buNone/>
              <a:defRPr>
                <a:solidFill>
                  <a:schemeClr val="tx1">
                    <a:tint val="75000"/>
                  </a:schemeClr>
                </a:solidFill>
              </a:defRPr>
            </a:lvl3pPr>
            <a:lvl4pPr marL="922812" indent="0" algn="ctr">
              <a:buNone/>
              <a:defRPr>
                <a:solidFill>
                  <a:schemeClr val="tx1">
                    <a:tint val="75000"/>
                  </a:schemeClr>
                </a:solidFill>
              </a:defRPr>
            </a:lvl4pPr>
            <a:lvl5pPr marL="1230417" indent="0" algn="ctr">
              <a:buNone/>
              <a:defRPr>
                <a:solidFill>
                  <a:schemeClr val="tx1">
                    <a:tint val="75000"/>
                  </a:schemeClr>
                </a:solidFill>
              </a:defRPr>
            </a:lvl5pPr>
            <a:lvl6pPr marL="1538021" indent="0" algn="ctr">
              <a:buNone/>
              <a:defRPr>
                <a:solidFill>
                  <a:schemeClr val="tx1">
                    <a:tint val="75000"/>
                  </a:schemeClr>
                </a:solidFill>
              </a:defRPr>
            </a:lvl6pPr>
            <a:lvl7pPr marL="1845625" indent="0" algn="ctr">
              <a:buNone/>
              <a:defRPr>
                <a:solidFill>
                  <a:schemeClr val="tx1">
                    <a:tint val="75000"/>
                  </a:schemeClr>
                </a:solidFill>
              </a:defRPr>
            </a:lvl7pPr>
            <a:lvl8pPr marL="2153229" indent="0" algn="ctr">
              <a:buNone/>
              <a:defRPr>
                <a:solidFill>
                  <a:schemeClr val="tx1">
                    <a:tint val="75000"/>
                  </a:schemeClr>
                </a:solidFill>
              </a:defRPr>
            </a:lvl8pPr>
            <a:lvl9pPr marL="2460833"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3252849" y="191723"/>
            <a:ext cx="2490103" cy="169833"/>
          </a:xfrm>
          <a:prstGeom prst="rect">
            <a:avLst/>
          </a:prstGeom>
        </p:spPr>
        <p:txBody>
          <a:bodyPr>
            <a:noAutofit/>
          </a:bodyPr>
          <a:lstStyle>
            <a:lvl1pPr marL="0" indent="0" algn="r">
              <a:buNone/>
              <a:defRPr sz="740"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64446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20718" y="3136453"/>
            <a:ext cx="6210124" cy="355907"/>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56338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56729" y="312457"/>
            <a:ext cx="3068890" cy="524356"/>
          </a:xfrm>
          <a:prstGeom prst="rect">
            <a:avLst/>
          </a:prstGeom>
        </p:spPr>
        <p:txBody>
          <a:bodyPr vert="horz" lIns="91440" tIns="45720" rIns="91440" bIns="45720" rtlCol="0" anchor="ctr">
            <a:noAutofit/>
          </a:bodyPr>
          <a:lstStyle>
            <a:lvl1pPr>
              <a:defRPr sz="2018"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356729" y="1096328"/>
            <a:ext cx="3068890" cy="1884958"/>
          </a:xfrm>
          <a:prstGeom prst="rect">
            <a:avLst/>
          </a:prstGeom>
        </p:spPr>
        <p:txBody>
          <a:bodyPr vert="horz" lIns="91440" tIns="45720" rIns="91440" bIns="45720" rtlCol="0">
            <a:normAutofit/>
          </a:bodyPr>
          <a:lstStyle>
            <a:lvl1pPr marL="230703" indent="-230703">
              <a:lnSpc>
                <a:spcPct val="100000"/>
              </a:lnSpc>
              <a:buFont typeface="Arial"/>
              <a:buChar char="•"/>
              <a:defRPr sz="1211">
                <a:solidFill>
                  <a:schemeClr val="bg1"/>
                </a:solidFill>
                <a:latin typeface="Arial"/>
                <a:cs typeface="Arial"/>
              </a:defRPr>
            </a:lvl1pPr>
            <a:lvl2pPr marL="499857" indent="-192253">
              <a:lnSpc>
                <a:spcPct val="100000"/>
              </a:lnSpc>
              <a:buFont typeface="Arial"/>
              <a:buChar char="•"/>
              <a:defRPr sz="1211">
                <a:solidFill>
                  <a:schemeClr val="bg1"/>
                </a:solidFill>
                <a:latin typeface="Arial"/>
                <a:cs typeface="Arial"/>
              </a:defRPr>
            </a:lvl2pPr>
            <a:lvl3pPr marL="769010" indent="-153802">
              <a:lnSpc>
                <a:spcPct val="100000"/>
              </a:lnSpc>
              <a:buFont typeface="Arial"/>
              <a:buChar char="•"/>
              <a:defRPr sz="1211">
                <a:solidFill>
                  <a:schemeClr val="bg1"/>
                </a:solidFill>
                <a:latin typeface="Arial"/>
                <a:cs typeface="Arial"/>
              </a:defRPr>
            </a:lvl3pPr>
            <a:lvl4pPr marL="1076615" indent="-153802">
              <a:lnSpc>
                <a:spcPct val="100000"/>
              </a:lnSpc>
              <a:buFont typeface="Arial"/>
              <a:buChar char="•"/>
              <a:defRPr sz="1211">
                <a:solidFill>
                  <a:schemeClr val="bg1"/>
                </a:solidFill>
                <a:latin typeface="Arial"/>
                <a:cs typeface="Arial"/>
              </a:defRPr>
            </a:lvl4pPr>
            <a:lvl5pPr marL="1384219" indent="-153802">
              <a:lnSpc>
                <a:spcPct val="100000"/>
              </a:lnSpc>
              <a:buFont typeface="Arial"/>
              <a:buChar char="•"/>
              <a:defRPr sz="1211">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3744720" y="0"/>
            <a:ext cx="2402946" cy="276999"/>
          </a:xfrm>
          <a:prstGeom prst="rect">
            <a:avLst/>
          </a:prstGeom>
        </p:spPr>
        <p:txBody>
          <a:bodyPr/>
          <a:lstStyle/>
          <a:p>
            <a:r>
              <a:rPr lang="en-US"/>
              <a:t>Click icon to add picture</a:t>
            </a:r>
          </a:p>
        </p:txBody>
      </p:sp>
      <p:sp>
        <p:nvSpPr>
          <p:cNvPr id="13" name="Rectangle 12"/>
          <p:cNvSpPr/>
          <p:nvPr userDrawn="1"/>
        </p:nvSpPr>
        <p:spPr>
          <a:xfrm>
            <a:off x="-10664" y="32753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427506" y="3136453"/>
            <a:ext cx="260551" cy="355907"/>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37827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20718" y="3136453"/>
            <a:ext cx="6210124" cy="355907"/>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886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mailto://lunavarr@iu.edu"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84" y="1645716"/>
            <a:ext cx="5450404" cy="965586"/>
          </a:xfrm>
        </p:spPr>
        <p:txBody>
          <a:bodyPr vert="horz" wrap="square" lIns="61524" tIns="30762" rIns="61524" bIns="30762" rtlCol="0" anchor="ctr">
            <a:noAutofit/>
          </a:bodyPr>
          <a:lstStyle/>
          <a:p>
            <a:r>
              <a:rPr lang="en-US" sz="1600" dirty="0"/>
              <a:t>State Tax Reforms in a Federalist System</a:t>
            </a:r>
          </a:p>
        </p:txBody>
      </p:sp>
      <p:sp>
        <p:nvSpPr>
          <p:cNvPr id="3" name="Text Placeholder 2"/>
          <p:cNvSpPr>
            <a:spLocks noGrp="1"/>
          </p:cNvSpPr>
          <p:nvPr>
            <p:ph type="body" sz="quarter" idx="10"/>
          </p:nvPr>
        </p:nvSpPr>
        <p:spPr/>
        <p:txBody>
          <a:bodyPr/>
          <a:lstStyle/>
          <a:p>
            <a:r>
              <a:rPr lang="en-US" sz="500" dirty="0"/>
              <a:t>INDIANA UNIVERSITY BLOOMINGTON</a:t>
            </a:r>
          </a:p>
        </p:txBody>
      </p:sp>
      <p:sp>
        <p:nvSpPr>
          <p:cNvPr id="4" name="Text Placeholder 3"/>
          <p:cNvSpPr>
            <a:spLocks noGrp="1"/>
          </p:cNvSpPr>
          <p:nvPr>
            <p:ph type="body" sz="quarter" idx="11"/>
          </p:nvPr>
        </p:nvSpPr>
        <p:spPr>
          <a:xfrm>
            <a:off x="357425" y="1409856"/>
            <a:ext cx="5203890" cy="169833"/>
          </a:xfrm>
        </p:spPr>
        <p:txBody>
          <a:bodyPr/>
          <a:lstStyle/>
          <a:p>
            <a:r>
              <a:rPr lang="en-US" sz="1100"/>
              <a:t>O’Neill School of Public and Environmental Affairs</a:t>
            </a:r>
          </a:p>
        </p:txBody>
      </p:sp>
      <p:sp>
        <p:nvSpPr>
          <p:cNvPr id="5" name="TextBox 4">
            <a:extLst>
              <a:ext uri="{FF2B5EF4-FFF2-40B4-BE49-F238E27FC236}">
                <a16:creationId xmlns:a16="http://schemas.microsoft.com/office/drawing/2014/main" id="{E22B7186-A936-9746-A155-796B13E0033F}"/>
              </a:ext>
            </a:extLst>
          </p:cNvPr>
          <p:cNvSpPr txBox="1"/>
          <p:nvPr/>
        </p:nvSpPr>
        <p:spPr>
          <a:xfrm>
            <a:off x="362242" y="2430041"/>
            <a:ext cx="4319350" cy="493012"/>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r>
              <a:rPr lang="en-US" sz="1400" b="1" dirty="0">
                <a:solidFill>
                  <a:schemeClr val="bg1"/>
                </a:solidFill>
                <a:cs typeface="Arial"/>
              </a:rPr>
              <a:t>Luis Navarro*, </a:t>
            </a:r>
            <a:r>
              <a:rPr lang="en-US" sz="1400" dirty="0">
                <a:solidFill>
                  <a:schemeClr val="bg1"/>
                </a:solidFill>
                <a:cs typeface="Arial"/>
              </a:rPr>
              <a:t>Craig L. Johnson, Andrey Yushkov, </a:t>
            </a:r>
            <a:r>
              <a:rPr lang="en-US" sz="1400" dirty="0" err="1">
                <a:solidFill>
                  <a:schemeClr val="bg1"/>
                </a:solidFill>
                <a:cs typeface="Arial"/>
              </a:rPr>
              <a:t>Bahawal</a:t>
            </a:r>
            <a:r>
              <a:rPr lang="en-US" sz="1400" dirty="0">
                <a:solidFill>
                  <a:schemeClr val="bg1"/>
                </a:solidFill>
                <a:cs typeface="Arial"/>
              </a:rPr>
              <a:t> </a:t>
            </a:r>
            <a:r>
              <a:rPr lang="en-US" sz="1400" dirty="0" err="1">
                <a:solidFill>
                  <a:schemeClr val="bg1"/>
                </a:solidFill>
                <a:cs typeface="Arial"/>
              </a:rPr>
              <a:t>Sharyar</a:t>
            </a:r>
            <a:endParaRPr lang="en-US" sz="1400" b="1" dirty="0">
              <a:solidFill>
                <a:schemeClr val="bg1"/>
              </a:solidFill>
              <a:cs typeface="Arial"/>
            </a:endParaRPr>
          </a:p>
        </p:txBody>
      </p:sp>
      <p:sp>
        <p:nvSpPr>
          <p:cNvPr id="6" name="TextBox 5">
            <a:extLst>
              <a:ext uri="{FF2B5EF4-FFF2-40B4-BE49-F238E27FC236}">
                <a16:creationId xmlns:a16="http://schemas.microsoft.com/office/drawing/2014/main" id="{F8B69257-E43E-F056-0981-6299885388AA}"/>
              </a:ext>
            </a:extLst>
          </p:cNvPr>
          <p:cNvSpPr txBox="1"/>
          <p:nvPr/>
        </p:nvSpPr>
        <p:spPr>
          <a:xfrm>
            <a:off x="4034217" y="2649458"/>
            <a:ext cx="1848571" cy="308346"/>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pPr algn="r"/>
            <a:r>
              <a:rPr lang="en-US" sz="800" dirty="0">
                <a:solidFill>
                  <a:schemeClr val="bg1"/>
                </a:solidFill>
                <a:cs typeface="Arial"/>
              </a:rPr>
              <a:t>Presentation for the </a:t>
            </a:r>
          </a:p>
          <a:p>
            <a:pPr algn="r"/>
            <a:r>
              <a:rPr lang="en-US" sz="800" dirty="0">
                <a:solidFill>
                  <a:schemeClr val="bg1"/>
                </a:solidFill>
                <a:cs typeface="Arial"/>
              </a:rPr>
              <a:t>ABFM Conference</a:t>
            </a: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b="1" spc="-35" dirty="0">
                <a:solidFill>
                  <a:srgbClr val="690204"/>
                </a:solidFill>
                <a:latin typeface="Arial" panose="020B0604020202020204" pitchFamily="34" charset="0"/>
                <a:cs typeface="Arial" panose="020B0604020202020204" pitchFamily="34" charset="0"/>
              </a:rPr>
              <a:t>Results – Fixed (Long Term) Classification</a:t>
            </a:r>
          </a:p>
        </p:txBody>
      </p:sp>
      <p:pic>
        <p:nvPicPr>
          <p:cNvPr id="5" name="Picture 4" descr="A graph of tax decliners&#10;&#10;Description automatically generated with medium confidence">
            <a:extLst>
              <a:ext uri="{FF2B5EF4-FFF2-40B4-BE49-F238E27FC236}">
                <a16:creationId xmlns:a16="http://schemas.microsoft.com/office/drawing/2014/main" id="{57F937D4-4BDE-4423-F053-B7B40445F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54" y="389724"/>
            <a:ext cx="5143499" cy="2571750"/>
          </a:xfrm>
          <a:prstGeom prst="rect">
            <a:avLst/>
          </a:prstGeom>
        </p:spPr>
      </p:pic>
      <p:graphicFrame>
        <p:nvGraphicFramePr>
          <p:cNvPr id="9" name="Table 8">
            <a:extLst>
              <a:ext uri="{FF2B5EF4-FFF2-40B4-BE49-F238E27FC236}">
                <a16:creationId xmlns:a16="http://schemas.microsoft.com/office/drawing/2014/main" id="{E2E72D09-2A15-AC7D-8EC3-75BAD8F56C13}"/>
              </a:ext>
            </a:extLst>
          </p:cNvPr>
          <p:cNvGraphicFramePr>
            <a:graphicFrameLocks noGrp="1"/>
          </p:cNvGraphicFramePr>
          <p:nvPr>
            <p:extLst>
              <p:ext uri="{D42A27DB-BD31-4B8C-83A1-F6EECF244321}">
                <p14:modId xmlns:p14="http://schemas.microsoft.com/office/powerpoint/2010/main" val="1871666920"/>
              </p:ext>
            </p:extLst>
          </p:nvPr>
        </p:nvGraphicFramePr>
        <p:xfrm>
          <a:off x="104775" y="1796560"/>
          <a:ext cx="914400" cy="1062219"/>
        </p:xfrm>
        <a:graphic>
          <a:graphicData uri="http://schemas.openxmlformats.org/drawingml/2006/table">
            <a:tbl>
              <a:tblPr/>
              <a:tblGrid>
                <a:gridCol w="457200">
                  <a:extLst>
                    <a:ext uri="{9D8B030D-6E8A-4147-A177-3AD203B41FA5}">
                      <a16:colId xmlns:a16="http://schemas.microsoft.com/office/drawing/2014/main" val="1927898621"/>
                    </a:ext>
                  </a:extLst>
                </a:gridCol>
                <a:gridCol w="457200">
                  <a:extLst>
                    <a:ext uri="{9D8B030D-6E8A-4147-A177-3AD203B41FA5}">
                      <a16:colId xmlns:a16="http://schemas.microsoft.com/office/drawing/2014/main" val="3573322798"/>
                    </a:ext>
                  </a:extLst>
                </a:gridCol>
              </a:tblGrid>
              <a:tr h="82795">
                <a:tc gridSpan="2">
                  <a:txBody>
                    <a:bodyPr/>
                    <a:lstStyle/>
                    <a:p>
                      <a:pPr algn="ctr"/>
                      <a:r>
                        <a:rPr lang="en-US" sz="700" b="1" dirty="0">
                          <a:effectLst/>
                          <a:latin typeface="Arial" panose="020B0604020202020204" pitchFamily="34" charset="0"/>
                          <a:cs typeface="Arial" panose="020B0604020202020204" pitchFamily="34" charset="0"/>
                        </a:rPr>
                        <a:t>Tax Switchers - Net Increaser</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hMerge="1">
                  <a:txBody>
                    <a:bodyPr/>
                    <a:lstStyle/>
                    <a:p>
                      <a:pPr algn="ctr"/>
                      <a:endParaRPr lang="en-US" sz="700" dirty="0">
                        <a:effectLst/>
                        <a:latin typeface="Arial" panose="020B0604020202020204" pitchFamily="34" charset="0"/>
                        <a:cs typeface="Arial" panose="020B0604020202020204" pitchFamily="34" charset="0"/>
                      </a:endParaRP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72243865"/>
                  </a:ext>
                </a:extLst>
              </a:tr>
              <a:tr h="192050">
                <a:tc>
                  <a:txBody>
                    <a:bodyPr/>
                    <a:lstStyle/>
                    <a:p>
                      <a:pPr algn="ctr"/>
                      <a:r>
                        <a:rPr lang="en-US" sz="700" dirty="0">
                          <a:effectLst/>
                          <a:latin typeface="Arial" panose="020B0604020202020204" pitchFamily="34" charset="0"/>
                          <a:cs typeface="Arial" panose="020B0604020202020204" pitchFamily="34" charset="0"/>
                        </a:rPr>
                        <a:t>-0.1217***</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-41.6%</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7833246"/>
                  </a:ext>
                </a:extLst>
              </a:tr>
              <a:tr h="192050">
                <a:tc>
                  <a:txBody>
                    <a:bodyPr/>
                    <a:lstStyle/>
                    <a:p>
                      <a:pPr algn="ctr"/>
                      <a:r>
                        <a:rPr lang="en-US" sz="700" dirty="0">
                          <a:effectLst/>
                          <a:latin typeface="Arial" panose="020B0604020202020204" pitchFamily="34" charset="0"/>
                          <a:cs typeface="Arial" panose="020B0604020202020204" pitchFamily="34" charset="0"/>
                        </a:rPr>
                        <a:t>-0.0316***</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-10.8%</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3420152"/>
                  </a:ext>
                </a:extLst>
              </a:tr>
              <a:tr h="243569">
                <a:tc>
                  <a:txBody>
                    <a:bodyPr/>
                    <a:lstStyle/>
                    <a:p>
                      <a:pPr algn="ctr"/>
                      <a:r>
                        <a:rPr lang="en-US" sz="700" dirty="0">
                          <a:effectLst/>
                          <a:latin typeface="Arial" panose="020B0604020202020204" pitchFamily="34" charset="0"/>
                          <a:cs typeface="Arial" panose="020B0604020202020204" pitchFamily="34" charset="0"/>
                        </a:rPr>
                        <a:t>0.0341***</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11.7%</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8897388"/>
                  </a:ext>
                </a:extLst>
              </a:tr>
              <a:tr h="192050">
                <a:tc>
                  <a:txBody>
                    <a:bodyPr/>
                    <a:lstStyle/>
                    <a:p>
                      <a:pPr algn="ctr"/>
                      <a:r>
                        <a:rPr lang="en-US" sz="700" dirty="0">
                          <a:effectLst/>
                          <a:latin typeface="Arial" panose="020B0604020202020204" pitchFamily="34" charset="0"/>
                          <a:cs typeface="Arial" panose="020B0604020202020204" pitchFamily="34" charset="0"/>
                        </a:rPr>
                        <a:t>0.0001</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0.03%</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6964648"/>
                  </a:ext>
                </a:extLst>
              </a:tr>
            </a:tbl>
          </a:graphicData>
        </a:graphic>
      </p:graphicFrame>
      <p:graphicFrame>
        <p:nvGraphicFramePr>
          <p:cNvPr id="10" name="Table 9">
            <a:extLst>
              <a:ext uri="{FF2B5EF4-FFF2-40B4-BE49-F238E27FC236}">
                <a16:creationId xmlns:a16="http://schemas.microsoft.com/office/drawing/2014/main" id="{5C3BC6EC-FA46-0B70-00B4-3737C170406F}"/>
              </a:ext>
            </a:extLst>
          </p:cNvPr>
          <p:cNvGraphicFramePr>
            <a:graphicFrameLocks noGrp="1"/>
          </p:cNvGraphicFramePr>
          <p:nvPr>
            <p:extLst>
              <p:ext uri="{D42A27DB-BD31-4B8C-83A1-F6EECF244321}">
                <p14:modId xmlns:p14="http://schemas.microsoft.com/office/powerpoint/2010/main" val="1146502971"/>
              </p:ext>
            </p:extLst>
          </p:nvPr>
        </p:nvGraphicFramePr>
        <p:xfrm>
          <a:off x="102441" y="719548"/>
          <a:ext cx="914400" cy="1011769"/>
        </p:xfrm>
        <a:graphic>
          <a:graphicData uri="http://schemas.openxmlformats.org/drawingml/2006/table">
            <a:tbl>
              <a:tblPr/>
              <a:tblGrid>
                <a:gridCol w="457200">
                  <a:extLst>
                    <a:ext uri="{9D8B030D-6E8A-4147-A177-3AD203B41FA5}">
                      <a16:colId xmlns:a16="http://schemas.microsoft.com/office/drawing/2014/main" val="1927898621"/>
                    </a:ext>
                  </a:extLst>
                </a:gridCol>
                <a:gridCol w="457200">
                  <a:extLst>
                    <a:ext uri="{9D8B030D-6E8A-4147-A177-3AD203B41FA5}">
                      <a16:colId xmlns:a16="http://schemas.microsoft.com/office/drawing/2014/main" val="3573322798"/>
                    </a:ext>
                  </a:extLst>
                </a:gridCol>
              </a:tblGrid>
              <a:tr h="192050">
                <a:tc gridSpan="2">
                  <a:txBody>
                    <a:bodyPr/>
                    <a:lstStyle/>
                    <a:p>
                      <a:pPr algn="ctr"/>
                      <a:r>
                        <a:rPr lang="en-US" sz="700" b="1" dirty="0">
                          <a:solidFill>
                            <a:srgbClr val="000000"/>
                          </a:solidFill>
                          <a:effectLst/>
                          <a:latin typeface="Arial" panose="020B0604020202020204" pitchFamily="34" charset="0"/>
                          <a:cs typeface="Arial" panose="020B0604020202020204" pitchFamily="34" charset="0"/>
                        </a:rPr>
                        <a:t>Tax </a:t>
                      </a:r>
                      <a:r>
                        <a:rPr lang="en-US" sz="700" b="1" dirty="0" err="1">
                          <a:solidFill>
                            <a:srgbClr val="000000"/>
                          </a:solidFill>
                          <a:effectLst/>
                          <a:latin typeface="Arial" panose="020B0604020202020204" pitchFamily="34" charset="0"/>
                          <a:cs typeface="Arial" panose="020B0604020202020204" pitchFamily="34" charset="0"/>
                        </a:rPr>
                        <a:t>Decreasers</a:t>
                      </a:r>
                      <a:endParaRPr lang="en-US" sz="700" dirty="0">
                        <a:effectLst/>
                        <a:latin typeface="Arial" panose="020B0604020202020204" pitchFamily="34" charset="0"/>
                        <a:cs typeface="Arial" panose="020B0604020202020204" pitchFamily="34" charset="0"/>
                      </a:endParaRP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hMerge="1">
                  <a:txBody>
                    <a:bodyPr/>
                    <a:lstStyle/>
                    <a:p>
                      <a:pPr algn="ctr"/>
                      <a:endParaRPr lang="en-US" sz="700" dirty="0">
                        <a:effectLst/>
                        <a:latin typeface="Arial" panose="020B0604020202020204" pitchFamily="34" charset="0"/>
                        <a:cs typeface="Arial" panose="020B0604020202020204" pitchFamily="34" charset="0"/>
                      </a:endParaRP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72243865"/>
                  </a:ext>
                </a:extLst>
              </a:tr>
              <a:tr h="192050">
                <a:tc>
                  <a:txBody>
                    <a:bodyPr/>
                    <a:lstStyle/>
                    <a:p>
                      <a:pPr algn="ctr"/>
                      <a:r>
                        <a:rPr lang="en-US" sz="700" dirty="0">
                          <a:effectLst/>
                          <a:latin typeface="Arial" panose="020B0604020202020204" pitchFamily="34" charset="0"/>
                          <a:cs typeface="Arial" panose="020B0604020202020204" pitchFamily="34" charset="0"/>
                        </a:rPr>
                        <a:t>0.163***</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35.2%</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7833246"/>
                  </a:ext>
                </a:extLst>
              </a:tr>
              <a:tr h="192050">
                <a:tc>
                  <a:txBody>
                    <a:bodyPr/>
                    <a:lstStyle/>
                    <a:p>
                      <a:pPr algn="ctr"/>
                      <a:r>
                        <a:rPr lang="en-US" sz="700" dirty="0">
                          <a:effectLst/>
                          <a:latin typeface="Arial" panose="020B0604020202020204" pitchFamily="34" charset="0"/>
                          <a:cs typeface="Arial" panose="020B0604020202020204" pitchFamily="34" charset="0"/>
                        </a:rPr>
                        <a:t>0.079***</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17.0%</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3420152"/>
                  </a:ext>
                </a:extLst>
              </a:tr>
              <a:tr h="243569">
                <a:tc>
                  <a:txBody>
                    <a:bodyPr/>
                    <a:lstStyle/>
                    <a:p>
                      <a:pPr algn="ctr"/>
                      <a:r>
                        <a:rPr lang="en-US" sz="700" dirty="0">
                          <a:effectLst/>
                          <a:latin typeface="Arial" panose="020B0604020202020204" pitchFamily="34" charset="0"/>
                          <a:cs typeface="Arial" panose="020B0604020202020204" pitchFamily="34" charset="0"/>
                        </a:rPr>
                        <a:t>0.0134**</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2.9%</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8897388"/>
                  </a:ext>
                </a:extLst>
              </a:tr>
              <a:tr h="192050">
                <a:tc>
                  <a:txBody>
                    <a:bodyPr/>
                    <a:lstStyle/>
                    <a:p>
                      <a:pPr algn="ctr"/>
                      <a:r>
                        <a:rPr lang="en-US" sz="700" dirty="0">
                          <a:effectLst/>
                          <a:latin typeface="Arial" panose="020B0604020202020204" pitchFamily="34" charset="0"/>
                          <a:cs typeface="Arial" panose="020B0604020202020204" pitchFamily="34" charset="0"/>
                        </a:rPr>
                        <a:t>0.008***</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1.9%</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6964648"/>
                  </a:ext>
                </a:extLst>
              </a:tr>
            </a:tbl>
          </a:graphicData>
        </a:graphic>
      </p:graphicFrame>
      <p:sp>
        <p:nvSpPr>
          <p:cNvPr id="12" name="TextBox 11">
            <a:extLst>
              <a:ext uri="{FF2B5EF4-FFF2-40B4-BE49-F238E27FC236}">
                <a16:creationId xmlns:a16="http://schemas.microsoft.com/office/drawing/2014/main" id="{53307714-B719-5465-C8F3-3028706228A3}"/>
              </a:ext>
            </a:extLst>
          </p:cNvPr>
          <p:cNvSpPr txBox="1"/>
          <p:nvPr/>
        </p:nvSpPr>
        <p:spPr>
          <a:xfrm>
            <a:off x="-121255" y="504104"/>
            <a:ext cx="1361791" cy="215444"/>
          </a:xfrm>
          <a:prstGeom prst="rect">
            <a:avLst/>
          </a:prstGeom>
          <a:noFill/>
        </p:spPr>
        <p:txBody>
          <a:bodyPr wrap="square">
            <a:spAutoFit/>
          </a:bodyPr>
          <a:lstStyle/>
          <a:p>
            <a:pPr algn="ctr"/>
            <a:r>
              <a:rPr lang="en-US" sz="800" b="1" dirty="0">
                <a:solidFill>
                  <a:srgbClr val="000000"/>
                </a:solidFill>
                <a:effectLst/>
                <a:latin typeface="Arial" panose="020B0604020202020204" pitchFamily="34" charset="0"/>
                <a:cs typeface="Arial" panose="020B0604020202020204" pitchFamily="34" charset="0"/>
              </a:rPr>
              <a:t>Marg. Eff. | Eff. Size</a:t>
            </a:r>
            <a:endParaRPr lang="en-US" sz="800" dirty="0">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887AC30-2C96-97E0-0978-04B5479BED8F}"/>
              </a:ext>
            </a:extLst>
          </p:cNvPr>
          <p:cNvSpPr txBox="1"/>
          <p:nvPr/>
        </p:nvSpPr>
        <p:spPr>
          <a:xfrm>
            <a:off x="945231" y="2933846"/>
            <a:ext cx="5207919" cy="276999"/>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Note: this graph show the marginal effects of the determinants of fiscal space on the probability of being assigned into one of the income tax categories, relative to the probability of being assigned to No Tax Change. </a:t>
            </a:r>
            <a:r>
              <a:rPr lang="en-US" sz="600" dirty="0">
                <a:latin typeface="Arial" panose="020B0604020202020204" pitchFamily="34" charset="0"/>
                <a:cs typeface="Arial" panose="020B0604020202020204" pitchFamily="34" charset="0"/>
              </a:rPr>
              <a:t>Robust standard errors used to compute confidence intervals. </a:t>
            </a:r>
            <a:endParaRPr lang="en-US" sz="6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8251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b="1" spc="-35" dirty="0">
                <a:solidFill>
                  <a:srgbClr val="690204"/>
                </a:solidFill>
                <a:latin typeface="Arial" panose="020B0604020202020204" pitchFamily="34" charset="0"/>
                <a:cs typeface="Arial" panose="020B0604020202020204" pitchFamily="34" charset="0"/>
              </a:rPr>
              <a:t>Results – Time Varying (Dynamic) Classification</a:t>
            </a:r>
          </a:p>
        </p:txBody>
      </p:sp>
      <p:pic>
        <p:nvPicPr>
          <p:cNvPr id="5" name="Picture 4" descr="A graph of tax decliners&#10;&#10;Description automatically generated with medium confidence">
            <a:extLst>
              <a:ext uri="{FF2B5EF4-FFF2-40B4-BE49-F238E27FC236}">
                <a16:creationId xmlns:a16="http://schemas.microsoft.com/office/drawing/2014/main" id="{57F937D4-4BDE-4423-F053-B7B40445F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54" y="389724"/>
            <a:ext cx="5143499" cy="2571750"/>
          </a:xfrm>
          <a:prstGeom prst="rect">
            <a:avLst/>
          </a:prstGeom>
        </p:spPr>
      </p:pic>
      <p:pic>
        <p:nvPicPr>
          <p:cNvPr id="3" name="Picture 2" descr="A diagram of tax evasion&#10;&#10;Description automatically generated with medium confidence">
            <a:extLst>
              <a:ext uri="{FF2B5EF4-FFF2-40B4-BE49-F238E27FC236}">
                <a16:creationId xmlns:a16="http://schemas.microsoft.com/office/drawing/2014/main" id="{97DC5BAB-F3EA-D758-EFA6-0BF9FE7F9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08" y="389724"/>
            <a:ext cx="5143500" cy="2571750"/>
          </a:xfrm>
          <a:prstGeom prst="rect">
            <a:avLst/>
          </a:prstGeom>
        </p:spPr>
      </p:pic>
      <p:graphicFrame>
        <p:nvGraphicFramePr>
          <p:cNvPr id="4" name="Table 3">
            <a:extLst>
              <a:ext uri="{FF2B5EF4-FFF2-40B4-BE49-F238E27FC236}">
                <a16:creationId xmlns:a16="http://schemas.microsoft.com/office/drawing/2014/main" id="{E5B9CC24-A406-0E41-835E-610AD4C1C404}"/>
              </a:ext>
            </a:extLst>
          </p:cNvPr>
          <p:cNvGraphicFramePr>
            <a:graphicFrameLocks noGrp="1"/>
          </p:cNvGraphicFramePr>
          <p:nvPr>
            <p:extLst>
              <p:ext uri="{D42A27DB-BD31-4B8C-83A1-F6EECF244321}">
                <p14:modId xmlns:p14="http://schemas.microsoft.com/office/powerpoint/2010/main" val="576150353"/>
              </p:ext>
            </p:extLst>
          </p:nvPr>
        </p:nvGraphicFramePr>
        <p:xfrm>
          <a:off x="104775" y="1796560"/>
          <a:ext cx="914400" cy="1062219"/>
        </p:xfrm>
        <a:graphic>
          <a:graphicData uri="http://schemas.openxmlformats.org/drawingml/2006/table">
            <a:tbl>
              <a:tblPr/>
              <a:tblGrid>
                <a:gridCol w="457200">
                  <a:extLst>
                    <a:ext uri="{9D8B030D-6E8A-4147-A177-3AD203B41FA5}">
                      <a16:colId xmlns:a16="http://schemas.microsoft.com/office/drawing/2014/main" val="1927898621"/>
                    </a:ext>
                  </a:extLst>
                </a:gridCol>
                <a:gridCol w="457200">
                  <a:extLst>
                    <a:ext uri="{9D8B030D-6E8A-4147-A177-3AD203B41FA5}">
                      <a16:colId xmlns:a16="http://schemas.microsoft.com/office/drawing/2014/main" val="3573322798"/>
                    </a:ext>
                  </a:extLst>
                </a:gridCol>
              </a:tblGrid>
              <a:tr h="82795">
                <a:tc gridSpan="2">
                  <a:txBody>
                    <a:bodyPr/>
                    <a:lstStyle/>
                    <a:p>
                      <a:pPr algn="ctr"/>
                      <a:r>
                        <a:rPr lang="en-US" sz="700" b="1" dirty="0">
                          <a:effectLst/>
                          <a:latin typeface="Arial" panose="020B0604020202020204" pitchFamily="34" charset="0"/>
                          <a:cs typeface="Arial" panose="020B0604020202020204" pitchFamily="34" charset="0"/>
                        </a:rPr>
                        <a:t>Tax Switchers - Net Increaser</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hMerge="1">
                  <a:txBody>
                    <a:bodyPr/>
                    <a:lstStyle/>
                    <a:p>
                      <a:pPr algn="ctr"/>
                      <a:endParaRPr lang="en-US" sz="700" dirty="0">
                        <a:effectLst/>
                        <a:latin typeface="Arial" panose="020B0604020202020204" pitchFamily="34" charset="0"/>
                        <a:cs typeface="Arial" panose="020B0604020202020204" pitchFamily="34" charset="0"/>
                      </a:endParaRP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72243865"/>
                  </a:ext>
                </a:extLst>
              </a:tr>
              <a:tr h="192050">
                <a:tc>
                  <a:txBody>
                    <a:bodyPr/>
                    <a:lstStyle/>
                    <a:p>
                      <a:pPr algn="ctr"/>
                      <a:r>
                        <a:rPr lang="en-US" sz="700" dirty="0">
                          <a:effectLst/>
                          <a:latin typeface="Arial" panose="020B0604020202020204" pitchFamily="34" charset="0"/>
                          <a:cs typeface="Arial" panose="020B0604020202020204" pitchFamily="34" charset="0"/>
                        </a:rPr>
                        <a:t>-0.0464***</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-32.3%</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7833246"/>
                  </a:ext>
                </a:extLst>
              </a:tr>
              <a:tr h="192050">
                <a:tc>
                  <a:txBody>
                    <a:bodyPr/>
                    <a:lstStyle/>
                    <a:p>
                      <a:pPr algn="ctr"/>
                      <a:r>
                        <a:rPr lang="en-US" sz="700" dirty="0">
                          <a:effectLst/>
                          <a:latin typeface="Arial" panose="020B0604020202020204" pitchFamily="34" charset="0"/>
                          <a:cs typeface="Arial" panose="020B0604020202020204" pitchFamily="34" charset="0"/>
                        </a:rPr>
                        <a:t>-0.0055</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-3.83%</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3420152"/>
                  </a:ext>
                </a:extLst>
              </a:tr>
              <a:tr h="243569">
                <a:tc>
                  <a:txBody>
                    <a:bodyPr/>
                    <a:lstStyle/>
                    <a:p>
                      <a:pPr algn="ctr"/>
                      <a:r>
                        <a:rPr lang="en-US" sz="700" dirty="0">
                          <a:effectLst/>
                          <a:latin typeface="Arial" panose="020B0604020202020204" pitchFamily="34" charset="0"/>
                          <a:cs typeface="Arial" panose="020B0604020202020204" pitchFamily="34" charset="0"/>
                        </a:rPr>
                        <a:t>-0.0038</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-2.65%</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8897388"/>
                  </a:ext>
                </a:extLst>
              </a:tr>
              <a:tr h="192050">
                <a:tc>
                  <a:txBody>
                    <a:bodyPr/>
                    <a:lstStyle/>
                    <a:p>
                      <a:pPr algn="ctr"/>
                      <a:r>
                        <a:rPr lang="en-US" sz="700" dirty="0">
                          <a:effectLst/>
                          <a:latin typeface="Arial" panose="020B0604020202020204" pitchFamily="34" charset="0"/>
                          <a:cs typeface="Arial" panose="020B0604020202020204" pitchFamily="34" charset="0"/>
                        </a:rPr>
                        <a:t>-0.0014</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-0.975%</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6964648"/>
                  </a:ext>
                </a:extLst>
              </a:tr>
            </a:tbl>
          </a:graphicData>
        </a:graphic>
      </p:graphicFrame>
      <p:graphicFrame>
        <p:nvGraphicFramePr>
          <p:cNvPr id="6" name="Table 5">
            <a:extLst>
              <a:ext uri="{FF2B5EF4-FFF2-40B4-BE49-F238E27FC236}">
                <a16:creationId xmlns:a16="http://schemas.microsoft.com/office/drawing/2014/main" id="{C0965CCA-8348-CF7D-D822-09DF356E9839}"/>
              </a:ext>
            </a:extLst>
          </p:cNvPr>
          <p:cNvGraphicFramePr>
            <a:graphicFrameLocks noGrp="1"/>
          </p:cNvGraphicFramePr>
          <p:nvPr>
            <p:extLst>
              <p:ext uri="{D42A27DB-BD31-4B8C-83A1-F6EECF244321}">
                <p14:modId xmlns:p14="http://schemas.microsoft.com/office/powerpoint/2010/main" val="482576459"/>
              </p:ext>
            </p:extLst>
          </p:nvPr>
        </p:nvGraphicFramePr>
        <p:xfrm>
          <a:off x="102441" y="719548"/>
          <a:ext cx="914400" cy="1011769"/>
        </p:xfrm>
        <a:graphic>
          <a:graphicData uri="http://schemas.openxmlformats.org/drawingml/2006/table">
            <a:tbl>
              <a:tblPr/>
              <a:tblGrid>
                <a:gridCol w="457200">
                  <a:extLst>
                    <a:ext uri="{9D8B030D-6E8A-4147-A177-3AD203B41FA5}">
                      <a16:colId xmlns:a16="http://schemas.microsoft.com/office/drawing/2014/main" val="1927898621"/>
                    </a:ext>
                  </a:extLst>
                </a:gridCol>
                <a:gridCol w="457200">
                  <a:extLst>
                    <a:ext uri="{9D8B030D-6E8A-4147-A177-3AD203B41FA5}">
                      <a16:colId xmlns:a16="http://schemas.microsoft.com/office/drawing/2014/main" val="3573322798"/>
                    </a:ext>
                  </a:extLst>
                </a:gridCol>
              </a:tblGrid>
              <a:tr h="192050">
                <a:tc gridSpan="2">
                  <a:txBody>
                    <a:bodyPr/>
                    <a:lstStyle/>
                    <a:p>
                      <a:pPr algn="ctr"/>
                      <a:r>
                        <a:rPr lang="en-US" sz="700" b="1" dirty="0">
                          <a:solidFill>
                            <a:srgbClr val="000000"/>
                          </a:solidFill>
                          <a:effectLst/>
                          <a:latin typeface="Arial" panose="020B0604020202020204" pitchFamily="34" charset="0"/>
                          <a:cs typeface="Arial" panose="020B0604020202020204" pitchFamily="34" charset="0"/>
                        </a:rPr>
                        <a:t>Tax </a:t>
                      </a:r>
                      <a:r>
                        <a:rPr lang="en-US" sz="700" b="1" dirty="0" err="1">
                          <a:solidFill>
                            <a:srgbClr val="000000"/>
                          </a:solidFill>
                          <a:effectLst/>
                          <a:latin typeface="Arial" panose="020B0604020202020204" pitchFamily="34" charset="0"/>
                          <a:cs typeface="Arial" panose="020B0604020202020204" pitchFamily="34" charset="0"/>
                        </a:rPr>
                        <a:t>Decreasers</a:t>
                      </a:r>
                      <a:endParaRPr lang="en-US" sz="700" dirty="0">
                        <a:effectLst/>
                        <a:latin typeface="Arial" panose="020B0604020202020204" pitchFamily="34" charset="0"/>
                        <a:cs typeface="Arial" panose="020B0604020202020204" pitchFamily="34" charset="0"/>
                      </a:endParaRP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hMerge="1">
                  <a:txBody>
                    <a:bodyPr/>
                    <a:lstStyle/>
                    <a:p>
                      <a:pPr algn="ctr"/>
                      <a:endParaRPr lang="en-US" sz="700" dirty="0">
                        <a:effectLst/>
                        <a:latin typeface="Arial" panose="020B0604020202020204" pitchFamily="34" charset="0"/>
                        <a:cs typeface="Arial" panose="020B0604020202020204" pitchFamily="34" charset="0"/>
                      </a:endParaRP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72243865"/>
                  </a:ext>
                </a:extLst>
              </a:tr>
              <a:tr h="192050">
                <a:tc>
                  <a:txBody>
                    <a:bodyPr/>
                    <a:lstStyle/>
                    <a:p>
                      <a:pPr algn="ctr"/>
                      <a:r>
                        <a:rPr lang="en-US" sz="700" dirty="0">
                          <a:effectLst/>
                          <a:latin typeface="Arial" panose="020B0604020202020204" pitchFamily="34" charset="0"/>
                          <a:cs typeface="Arial" panose="020B0604020202020204" pitchFamily="34" charset="0"/>
                        </a:rPr>
                        <a:t>0.073***</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25.2%</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7833246"/>
                  </a:ext>
                </a:extLst>
              </a:tr>
              <a:tr h="192050">
                <a:tc>
                  <a:txBody>
                    <a:bodyPr/>
                    <a:lstStyle/>
                    <a:p>
                      <a:pPr algn="ctr"/>
                      <a:r>
                        <a:rPr lang="en-US" sz="700" dirty="0">
                          <a:effectLst/>
                          <a:latin typeface="Arial" panose="020B0604020202020204" pitchFamily="34" charset="0"/>
                          <a:cs typeface="Arial" panose="020B0604020202020204" pitchFamily="34" charset="0"/>
                        </a:rPr>
                        <a:t>0.0218</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7.52%</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3420152"/>
                  </a:ext>
                </a:extLst>
              </a:tr>
              <a:tr h="243569">
                <a:tc>
                  <a:txBody>
                    <a:bodyPr/>
                    <a:lstStyle/>
                    <a:p>
                      <a:pPr algn="ctr"/>
                      <a:r>
                        <a:rPr lang="en-US" sz="700" dirty="0">
                          <a:effectLst/>
                          <a:latin typeface="Arial" panose="020B0604020202020204" pitchFamily="34" charset="0"/>
                          <a:cs typeface="Arial" panose="020B0604020202020204" pitchFamily="34" charset="0"/>
                        </a:rPr>
                        <a:t>0.0129**</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4.45%</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8897388"/>
                  </a:ext>
                </a:extLst>
              </a:tr>
              <a:tr h="192050">
                <a:tc>
                  <a:txBody>
                    <a:bodyPr/>
                    <a:lstStyle/>
                    <a:p>
                      <a:pPr algn="ctr"/>
                      <a:r>
                        <a:rPr lang="en-US" sz="700" dirty="0">
                          <a:effectLst/>
                          <a:latin typeface="Arial" panose="020B0604020202020204" pitchFamily="34" charset="0"/>
                          <a:cs typeface="Arial" panose="020B0604020202020204" pitchFamily="34" charset="0"/>
                        </a:rPr>
                        <a:t>0.0033**</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1.14%</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6964648"/>
                  </a:ext>
                </a:extLst>
              </a:tr>
            </a:tbl>
          </a:graphicData>
        </a:graphic>
      </p:graphicFrame>
      <p:sp>
        <p:nvSpPr>
          <p:cNvPr id="11" name="TextBox 10">
            <a:extLst>
              <a:ext uri="{FF2B5EF4-FFF2-40B4-BE49-F238E27FC236}">
                <a16:creationId xmlns:a16="http://schemas.microsoft.com/office/drawing/2014/main" id="{AC2E2936-5148-0BDA-B34C-6F510E12A11C}"/>
              </a:ext>
            </a:extLst>
          </p:cNvPr>
          <p:cNvSpPr txBox="1"/>
          <p:nvPr/>
        </p:nvSpPr>
        <p:spPr>
          <a:xfrm>
            <a:off x="-121255" y="504104"/>
            <a:ext cx="1361791" cy="215444"/>
          </a:xfrm>
          <a:prstGeom prst="rect">
            <a:avLst/>
          </a:prstGeom>
          <a:noFill/>
        </p:spPr>
        <p:txBody>
          <a:bodyPr wrap="square">
            <a:spAutoFit/>
          </a:bodyPr>
          <a:lstStyle/>
          <a:p>
            <a:pPr algn="ctr"/>
            <a:r>
              <a:rPr lang="en-US" sz="800" b="1" dirty="0">
                <a:solidFill>
                  <a:srgbClr val="000000"/>
                </a:solidFill>
                <a:effectLst/>
                <a:latin typeface="Arial" panose="020B0604020202020204" pitchFamily="34" charset="0"/>
                <a:cs typeface="Arial" panose="020B0604020202020204" pitchFamily="34" charset="0"/>
              </a:rPr>
              <a:t>Marg. Eff. | Eff. Size</a:t>
            </a:r>
            <a:endParaRPr lang="en-US" sz="800" dirty="0">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75FCFE-0553-4259-2B68-93D2506D2EF9}"/>
              </a:ext>
            </a:extLst>
          </p:cNvPr>
          <p:cNvSpPr txBox="1"/>
          <p:nvPr/>
        </p:nvSpPr>
        <p:spPr>
          <a:xfrm>
            <a:off x="945231" y="2933846"/>
            <a:ext cx="5207919" cy="276999"/>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Note: this graph show the marginal effects of the determinants of fiscal space on the probability of being assigned into one of the income tax categories, relative to the probability of being assigned to No Tax Change. </a:t>
            </a:r>
            <a:r>
              <a:rPr lang="en-US" sz="600" dirty="0">
                <a:latin typeface="Arial" panose="020B0604020202020204" pitchFamily="34" charset="0"/>
                <a:cs typeface="Arial" panose="020B0604020202020204" pitchFamily="34" charset="0"/>
              </a:rPr>
              <a:t>Robust standard errors used to compute confidence intervals. </a:t>
            </a:r>
            <a:endParaRPr lang="en-US" sz="6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8939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b="1" spc="-35" dirty="0">
                <a:solidFill>
                  <a:srgbClr val="690204"/>
                </a:solidFill>
                <a:latin typeface="Arial" panose="020B0604020202020204" pitchFamily="34" charset="0"/>
                <a:cs typeface="Arial" panose="020B0604020202020204" pitchFamily="34" charset="0"/>
              </a:rPr>
              <a:t>Robustness Check – Simplified Model</a:t>
            </a:r>
          </a:p>
        </p:txBody>
      </p:sp>
      <p:pic>
        <p:nvPicPr>
          <p:cNvPr id="4" name="Picture 3" descr="A graph showing the number of tax losses&#10;&#10;Description automatically generated with medium confidence">
            <a:extLst>
              <a:ext uri="{FF2B5EF4-FFF2-40B4-BE49-F238E27FC236}">
                <a16:creationId xmlns:a16="http://schemas.microsoft.com/office/drawing/2014/main" id="{CCAB5BD1-618E-7DD7-04D8-9A7F6C9F6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 y="322420"/>
            <a:ext cx="5000006" cy="2659475"/>
          </a:xfrm>
          <a:prstGeom prst="rect">
            <a:avLst/>
          </a:prstGeom>
        </p:spPr>
      </p:pic>
      <p:graphicFrame>
        <p:nvGraphicFramePr>
          <p:cNvPr id="5" name="Table 4">
            <a:extLst>
              <a:ext uri="{FF2B5EF4-FFF2-40B4-BE49-F238E27FC236}">
                <a16:creationId xmlns:a16="http://schemas.microsoft.com/office/drawing/2014/main" id="{E4C63D52-1C86-7291-DD89-D3297E917BE9}"/>
              </a:ext>
            </a:extLst>
          </p:cNvPr>
          <p:cNvGraphicFramePr>
            <a:graphicFrameLocks noGrp="1"/>
          </p:cNvGraphicFramePr>
          <p:nvPr>
            <p:extLst>
              <p:ext uri="{D42A27DB-BD31-4B8C-83A1-F6EECF244321}">
                <p14:modId xmlns:p14="http://schemas.microsoft.com/office/powerpoint/2010/main" val="2447243245"/>
              </p:ext>
            </p:extLst>
          </p:nvPr>
        </p:nvGraphicFramePr>
        <p:xfrm>
          <a:off x="104775" y="1806575"/>
          <a:ext cx="914400" cy="955539"/>
        </p:xfrm>
        <a:graphic>
          <a:graphicData uri="http://schemas.openxmlformats.org/drawingml/2006/table">
            <a:tbl>
              <a:tblPr/>
              <a:tblGrid>
                <a:gridCol w="457200">
                  <a:extLst>
                    <a:ext uri="{9D8B030D-6E8A-4147-A177-3AD203B41FA5}">
                      <a16:colId xmlns:a16="http://schemas.microsoft.com/office/drawing/2014/main" val="1927898621"/>
                    </a:ext>
                  </a:extLst>
                </a:gridCol>
                <a:gridCol w="457200">
                  <a:extLst>
                    <a:ext uri="{9D8B030D-6E8A-4147-A177-3AD203B41FA5}">
                      <a16:colId xmlns:a16="http://schemas.microsoft.com/office/drawing/2014/main" val="3573322798"/>
                    </a:ext>
                  </a:extLst>
                </a:gridCol>
              </a:tblGrid>
              <a:tr h="82795">
                <a:tc gridSpan="2">
                  <a:txBody>
                    <a:bodyPr/>
                    <a:lstStyle/>
                    <a:p>
                      <a:pPr algn="ctr"/>
                      <a:r>
                        <a:rPr lang="en-US" sz="700" b="1" dirty="0">
                          <a:effectLst/>
                          <a:latin typeface="Arial" panose="020B0604020202020204" pitchFamily="34" charset="0"/>
                          <a:cs typeface="Arial" panose="020B0604020202020204" pitchFamily="34" charset="0"/>
                        </a:rPr>
                        <a:t>Net Tax Increaser</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hMerge="1">
                  <a:txBody>
                    <a:bodyPr/>
                    <a:lstStyle/>
                    <a:p>
                      <a:pPr algn="ctr"/>
                      <a:endParaRPr lang="en-US" sz="700" dirty="0">
                        <a:effectLst/>
                        <a:latin typeface="Arial" panose="020B0604020202020204" pitchFamily="34" charset="0"/>
                        <a:cs typeface="Arial" panose="020B0604020202020204" pitchFamily="34" charset="0"/>
                      </a:endParaRP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72243865"/>
                  </a:ext>
                </a:extLst>
              </a:tr>
              <a:tr h="192050">
                <a:tc>
                  <a:txBody>
                    <a:bodyPr/>
                    <a:lstStyle/>
                    <a:p>
                      <a:pPr algn="ctr"/>
                      <a:r>
                        <a:rPr lang="en-US" sz="700" dirty="0">
                          <a:effectLst/>
                          <a:latin typeface="Arial" panose="020B0604020202020204" pitchFamily="34" charset="0"/>
                          <a:cs typeface="Arial" panose="020B0604020202020204" pitchFamily="34" charset="0"/>
                        </a:rPr>
                        <a:t>-0.1306***</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-49.7%</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7833246"/>
                  </a:ext>
                </a:extLst>
              </a:tr>
              <a:tr h="192050">
                <a:tc>
                  <a:txBody>
                    <a:bodyPr/>
                    <a:lstStyle/>
                    <a:p>
                      <a:pPr algn="ctr"/>
                      <a:r>
                        <a:rPr lang="en-US" sz="700" dirty="0">
                          <a:effectLst/>
                          <a:latin typeface="Arial" panose="020B0604020202020204" pitchFamily="34" charset="0"/>
                          <a:cs typeface="Arial" panose="020B0604020202020204" pitchFamily="34" charset="0"/>
                        </a:rPr>
                        <a:t>-0.0129</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-4.83%</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3420152"/>
                  </a:ext>
                </a:extLst>
              </a:tr>
              <a:tr h="243569">
                <a:tc>
                  <a:txBody>
                    <a:bodyPr/>
                    <a:lstStyle/>
                    <a:p>
                      <a:pPr algn="ctr"/>
                      <a:r>
                        <a:rPr lang="en-US" sz="700" dirty="0">
                          <a:effectLst/>
                          <a:latin typeface="Arial" panose="020B0604020202020204" pitchFamily="34" charset="0"/>
                          <a:cs typeface="Arial" panose="020B0604020202020204" pitchFamily="34" charset="0"/>
                        </a:rPr>
                        <a:t>-0.0031</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-1.17%</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8897388"/>
                  </a:ext>
                </a:extLst>
              </a:tr>
              <a:tr h="192050">
                <a:tc>
                  <a:txBody>
                    <a:bodyPr/>
                    <a:lstStyle/>
                    <a:p>
                      <a:pPr algn="ctr"/>
                      <a:r>
                        <a:rPr lang="en-US" sz="700" dirty="0">
                          <a:effectLst/>
                          <a:latin typeface="Arial" panose="020B0604020202020204" pitchFamily="34" charset="0"/>
                          <a:cs typeface="Arial" panose="020B0604020202020204" pitchFamily="34" charset="0"/>
                        </a:rPr>
                        <a:t>-0.0019</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-0.72%</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6964648"/>
                  </a:ext>
                </a:extLst>
              </a:tr>
            </a:tbl>
          </a:graphicData>
        </a:graphic>
      </p:graphicFrame>
      <p:graphicFrame>
        <p:nvGraphicFramePr>
          <p:cNvPr id="6" name="Table 5">
            <a:extLst>
              <a:ext uri="{FF2B5EF4-FFF2-40B4-BE49-F238E27FC236}">
                <a16:creationId xmlns:a16="http://schemas.microsoft.com/office/drawing/2014/main" id="{A988FF79-6EFD-DF92-1A80-DED9EE8951B9}"/>
              </a:ext>
            </a:extLst>
          </p:cNvPr>
          <p:cNvGraphicFramePr>
            <a:graphicFrameLocks noGrp="1"/>
          </p:cNvGraphicFramePr>
          <p:nvPr>
            <p:extLst>
              <p:ext uri="{D42A27DB-BD31-4B8C-83A1-F6EECF244321}">
                <p14:modId xmlns:p14="http://schemas.microsoft.com/office/powerpoint/2010/main" val="4050351726"/>
              </p:ext>
            </p:extLst>
          </p:nvPr>
        </p:nvGraphicFramePr>
        <p:xfrm>
          <a:off x="102441" y="657944"/>
          <a:ext cx="914400" cy="1011769"/>
        </p:xfrm>
        <a:graphic>
          <a:graphicData uri="http://schemas.openxmlformats.org/drawingml/2006/table">
            <a:tbl>
              <a:tblPr/>
              <a:tblGrid>
                <a:gridCol w="457200">
                  <a:extLst>
                    <a:ext uri="{9D8B030D-6E8A-4147-A177-3AD203B41FA5}">
                      <a16:colId xmlns:a16="http://schemas.microsoft.com/office/drawing/2014/main" val="1927898621"/>
                    </a:ext>
                  </a:extLst>
                </a:gridCol>
                <a:gridCol w="457200">
                  <a:extLst>
                    <a:ext uri="{9D8B030D-6E8A-4147-A177-3AD203B41FA5}">
                      <a16:colId xmlns:a16="http://schemas.microsoft.com/office/drawing/2014/main" val="3573322798"/>
                    </a:ext>
                  </a:extLst>
                </a:gridCol>
              </a:tblGrid>
              <a:tr h="192050">
                <a:tc gridSpan="2">
                  <a:txBody>
                    <a:bodyPr/>
                    <a:lstStyle/>
                    <a:p>
                      <a:pPr algn="ctr"/>
                      <a:r>
                        <a:rPr lang="en-US" sz="700" b="1" dirty="0">
                          <a:solidFill>
                            <a:srgbClr val="000000"/>
                          </a:solidFill>
                          <a:effectLst/>
                          <a:latin typeface="Arial" panose="020B0604020202020204" pitchFamily="34" charset="0"/>
                          <a:cs typeface="Arial" panose="020B0604020202020204" pitchFamily="34" charset="0"/>
                        </a:rPr>
                        <a:t>Net Tax </a:t>
                      </a:r>
                      <a:r>
                        <a:rPr lang="en-US" sz="700" b="1" dirty="0" err="1">
                          <a:solidFill>
                            <a:srgbClr val="000000"/>
                          </a:solidFill>
                          <a:effectLst/>
                          <a:latin typeface="Arial" panose="020B0604020202020204" pitchFamily="34" charset="0"/>
                          <a:cs typeface="Arial" panose="020B0604020202020204" pitchFamily="34" charset="0"/>
                        </a:rPr>
                        <a:t>Decreasers</a:t>
                      </a:r>
                      <a:endParaRPr lang="en-US" sz="700" dirty="0">
                        <a:effectLst/>
                        <a:latin typeface="Arial" panose="020B0604020202020204" pitchFamily="34" charset="0"/>
                        <a:cs typeface="Arial" panose="020B0604020202020204" pitchFamily="34" charset="0"/>
                      </a:endParaRP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hMerge="1">
                  <a:txBody>
                    <a:bodyPr/>
                    <a:lstStyle/>
                    <a:p>
                      <a:pPr algn="ctr"/>
                      <a:endParaRPr lang="en-US" sz="700" dirty="0">
                        <a:effectLst/>
                        <a:latin typeface="Arial" panose="020B0604020202020204" pitchFamily="34" charset="0"/>
                        <a:cs typeface="Arial" panose="020B0604020202020204" pitchFamily="34" charset="0"/>
                      </a:endParaRP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272243865"/>
                  </a:ext>
                </a:extLst>
              </a:tr>
              <a:tr h="192050">
                <a:tc>
                  <a:txBody>
                    <a:bodyPr/>
                    <a:lstStyle/>
                    <a:p>
                      <a:pPr algn="ctr"/>
                      <a:r>
                        <a:rPr lang="en-US" sz="700" dirty="0">
                          <a:effectLst/>
                          <a:latin typeface="Arial" panose="020B0604020202020204" pitchFamily="34" charset="0"/>
                          <a:cs typeface="Arial" panose="020B0604020202020204" pitchFamily="34" charset="0"/>
                        </a:rPr>
                        <a:t>0.0616***</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19.2%</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7833246"/>
                  </a:ext>
                </a:extLst>
              </a:tr>
              <a:tr h="192050">
                <a:tc>
                  <a:txBody>
                    <a:bodyPr/>
                    <a:lstStyle/>
                    <a:p>
                      <a:pPr algn="ctr"/>
                      <a:r>
                        <a:rPr lang="en-US" sz="700" dirty="0">
                          <a:effectLst/>
                          <a:latin typeface="Arial" panose="020B0604020202020204" pitchFamily="34" charset="0"/>
                          <a:cs typeface="Arial" panose="020B0604020202020204" pitchFamily="34" charset="0"/>
                        </a:rPr>
                        <a:t>0.0238*</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7.42%</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3420152"/>
                  </a:ext>
                </a:extLst>
              </a:tr>
              <a:tr h="243569">
                <a:tc>
                  <a:txBody>
                    <a:bodyPr/>
                    <a:lstStyle/>
                    <a:p>
                      <a:pPr algn="ctr"/>
                      <a:r>
                        <a:rPr lang="en-US" sz="700" dirty="0">
                          <a:effectLst/>
                          <a:latin typeface="Arial" panose="020B0604020202020204" pitchFamily="34" charset="0"/>
                          <a:cs typeface="Arial" panose="020B0604020202020204" pitchFamily="34" charset="0"/>
                        </a:rPr>
                        <a:t>0.0119**</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3.72%</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8897388"/>
                  </a:ext>
                </a:extLst>
              </a:tr>
              <a:tr h="192050">
                <a:tc>
                  <a:txBody>
                    <a:bodyPr/>
                    <a:lstStyle/>
                    <a:p>
                      <a:pPr algn="ctr"/>
                      <a:r>
                        <a:rPr lang="en-US" sz="700" dirty="0">
                          <a:effectLst/>
                          <a:latin typeface="Arial" panose="020B0604020202020204" pitchFamily="34" charset="0"/>
                          <a:cs typeface="Arial" panose="020B0604020202020204" pitchFamily="34" charset="0"/>
                        </a:rPr>
                        <a:t>0.0037**</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a:r>
                        <a:rPr lang="en-US" sz="700" dirty="0">
                          <a:effectLst/>
                          <a:latin typeface="Arial" panose="020B0604020202020204" pitchFamily="34" charset="0"/>
                          <a:cs typeface="Arial" panose="020B0604020202020204" pitchFamily="34" charset="0"/>
                        </a:rPr>
                        <a:t>1.15%</a:t>
                      </a:r>
                    </a:p>
                  </a:txBody>
                  <a:tcPr marL="14570" marR="14570" marT="14570" marB="1457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6964648"/>
                  </a:ext>
                </a:extLst>
              </a:tr>
            </a:tbl>
          </a:graphicData>
        </a:graphic>
      </p:graphicFrame>
      <p:sp>
        <p:nvSpPr>
          <p:cNvPr id="8" name="TextBox 7">
            <a:extLst>
              <a:ext uri="{FF2B5EF4-FFF2-40B4-BE49-F238E27FC236}">
                <a16:creationId xmlns:a16="http://schemas.microsoft.com/office/drawing/2014/main" id="{CB0E7041-D530-2FFF-05C8-466A1DB1BF88}"/>
              </a:ext>
            </a:extLst>
          </p:cNvPr>
          <p:cNvSpPr txBox="1"/>
          <p:nvPr/>
        </p:nvSpPr>
        <p:spPr>
          <a:xfrm>
            <a:off x="-121255" y="442500"/>
            <a:ext cx="1361791" cy="215444"/>
          </a:xfrm>
          <a:prstGeom prst="rect">
            <a:avLst/>
          </a:prstGeom>
          <a:noFill/>
        </p:spPr>
        <p:txBody>
          <a:bodyPr wrap="square">
            <a:spAutoFit/>
          </a:bodyPr>
          <a:lstStyle/>
          <a:p>
            <a:pPr algn="ctr"/>
            <a:r>
              <a:rPr lang="en-US" sz="800" b="1" dirty="0">
                <a:solidFill>
                  <a:srgbClr val="000000"/>
                </a:solidFill>
                <a:effectLst/>
                <a:latin typeface="Arial" panose="020B0604020202020204" pitchFamily="34" charset="0"/>
                <a:cs typeface="Arial" panose="020B0604020202020204" pitchFamily="34" charset="0"/>
              </a:rPr>
              <a:t>Marg. Eff. | Eff. Size</a:t>
            </a:r>
            <a:endParaRPr lang="en-US" sz="80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D055568-63C0-E776-C758-0D17D620A80C}"/>
              </a:ext>
            </a:extLst>
          </p:cNvPr>
          <p:cNvSpPr txBox="1"/>
          <p:nvPr/>
        </p:nvSpPr>
        <p:spPr>
          <a:xfrm>
            <a:off x="945231" y="2933846"/>
            <a:ext cx="5207919" cy="276999"/>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Note: this graph show the marginal effects of the determinants of fiscal space on the probability of being assigned into one of the income tax categories, relative to the probability of being assigned to No Tax Change. </a:t>
            </a:r>
            <a:r>
              <a:rPr lang="en-US" sz="600" dirty="0">
                <a:latin typeface="Arial" panose="020B0604020202020204" pitchFamily="34" charset="0"/>
                <a:cs typeface="Arial" panose="020B0604020202020204" pitchFamily="34" charset="0"/>
              </a:rPr>
              <a:t>Robust standard errors used to compute confidence intervals. </a:t>
            </a:r>
            <a:endParaRPr lang="en-US" sz="6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498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104775" y="155891"/>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b="1" spc="-35" dirty="0">
                <a:solidFill>
                  <a:srgbClr val="690204"/>
                </a:solidFill>
                <a:latin typeface="Arial" panose="020B0604020202020204" pitchFamily="34" charset="0"/>
                <a:cs typeface="Arial" panose="020B0604020202020204" pitchFamily="34" charset="0"/>
              </a:rPr>
              <a:t>Summary:</a:t>
            </a:r>
            <a:r>
              <a:rPr lang="en-US" sz="1400" spc="-35" dirty="0">
                <a:solidFill>
                  <a:srgbClr val="690204"/>
                </a:solidFill>
                <a:latin typeface="Arial" panose="020B0604020202020204" pitchFamily="34" charset="0"/>
                <a:cs typeface="Arial" panose="020B0604020202020204" pitchFamily="34" charset="0"/>
              </a:rPr>
              <a:t> an increase in Federal IG Revenues equivalent to 1% of GDP:</a:t>
            </a:r>
            <a:endParaRPr lang="en-US" sz="1400" b="1" spc="-35" dirty="0">
              <a:solidFill>
                <a:srgbClr val="690204"/>
              </a:solidFill>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31CCD528-AA13-9B03-4555-D7662A5A6372}"/>
              </a:ext>
            </a:extLst>
          </p:cNvPr>
          <p:cNvGraphicFramePr>
            <a:graphicFrameLocks noGrp="1"/>
          </p:cNvGraphicFramePr>
          <p:nvPr>
            <p:extLst>
              <p:ext uri="{D42A27DB-BD31-4B8C-83A1-F6EECF244321}">
                <p14:modId xmlns:p14="http://schemas.microsoft.com/office/powerpoint/2010/main" val="3114971312"/>
              </p:ext>
            </p:extLst>
          </p:nvPr>
        </p:nvGraphicFramePr>
        <p:xfrm>
          <a:off x="333375" y="419735"/>
          <a:ext cx="5410201" cy="2621280"/>
        </p:xfrm>
        <a:graphic>
          <a:graphicData uri="http://schemas.openxmlformats.org/drawingml/2006/table">
            <a:tbl>
              <a:tblPr firstRow="1" bandRow="1">
                <a:tableStyleId>{5C22544A-7EE6-4342-B048-85BDC9FD1C3A}</a:tableStyleId>
              </a:tblPr>
              <a:tblGrid>
                <a:gridCol w="1026072">
                  <a:extLst>
                    <a:ext uri="{9D8B030D-6E8A-4147-A177-3AD203B41FA5}">
                      <a16:colId xmlns:a16="http://schemas.microsoft.com/office/drawing/2014/main" val="1248696951"/>
                    </a:ext>
                  </a:extLst>
                </a:gridCol>
                <a:gridCol w="1119352">
                  <a:extLst>
                    <a:ext uri="{9D8B030D-6E8A-4147-A177-3AD203B41FA5}">
                      <a16:colId xmlns:a16="http://schemas.microsoft.com/office/drawing/2014/main" val="1682527792"/>
                    </a:ext>
                  </a:extLst>
                </a:gridCol>
                <a:gridCol w="652955">
                  <a:extLst>
                    <a:ext uri="{9D8B030D-6E8A-4147-A177-3AD203B41FA5}">
                      <a16:colId xmlns:a16="http://schemas.microsoft.com/office/drawing/2014/main" val="1687788251"/>
                    </a:ext>
                  </a:extLst>
                </a:gridCol>
                <a:gridCol w="1305911">
                  <a:extLst>
                    <a:ext uri="{9D8B030D-6E8A-4147-A177-3AD203B41FA5}">
                      <a16:colId xmlns:a16="http://schemas.microsoft.com/office/drawing/2014/main" val="3688342564"/>
                    </a:ext>
                  </a:extLst>
                </a:gridCol>
                <a:gridCol w="1305911">
                  <a:extLst>
                    <a:ext uri="{9D8B030D-6E8A-4147-A177-3AD203B41FA5}">
                      <a16:colId xmlns:a16="http://schemas.microsoft.com/office/drawing/2014/main" val="2187274272"/>
                    </a:ext>
                  </a:extLst>
                </a:gridCol>
              </a:tblGrid>
              <a:tr h="182880">
                <a:tc>
                  <a:txBody>
                    <a:bodyPr/>
                    <a:lstStyle/>
                    <a:p>
                      <a:r>
                        <a:rPr lang="en-US" sz="800" dirty="0">
                          <a:latin typeface="Arial" panose="020B0604020202020204" pitchFamily="34" charset="0"/>
                          <a:cs typeface="Arial" panose="020B0604020202020204" pitchFamily="34" charset="0"/>
                        </a:rPr>
                        <a:t>Dep Var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r>
                        <a:rPr lang="en-US" sz="800" dirty="0">
                          <a:latin typeface="Arial" panose="020B0604020202020204" pitchFamily="34" charset="0"/>
                          <a:cs typeface="Arial" panose="020B0604020202020204" pitchFamily="34" charset="0"/>
                        </a:rPr>
                        <a:t>Tax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800" dirty="0" err="1">
                          <a:latin typeface="Arial" panose="020B0604020202020204" pitchFamily="34" charset="0"/>
                          <a:cs typeface="Arial" panose="020B0604020202020204" pitchFamily="34" charset="0"/>
                        </a:rPr>
                        <a:t>Hyp</a:t>
                      </a:r>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800" dirty="0">
                          <a:latin typeface="Arial" panose="020B0604020202020204" pitchFamily="34" charset="0"/>
                          <a:cs typeface="Arial" panose="020B0604020202020204" pitchFamily="34" charset="0"/>
                        </a:rPr>
                        <a:t>Marginal Effect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800" dirty="0">
                          <a:latin typeface="Arial" panose="020B0604020202020204" pitchFamily="34" charset="0"/>
                          <a:cs typeface="Arial" panose="020B0604020202020204" pitchFamily="34" charset="0"/>
                        </a:rPr>
                        <a:t>Effect Size</a:t>
                      </a:r>
                    </a:p>
                    <a:p>
                      <a:pPr algn="ctr"/>
                      <a:r>
                        <a:rPr lang="en-US" sz="800" dirty="0">
                          <a:latin typeface="Arial" panose="020B0604020202020204" pitchFamily="34" charset="0"/>
                          <a:cs typeface="Arial" panose="020B0604020202020204" pitchFamily="34" charset="0"/>
                        </a:rPr>
                        <a:t> (% Mean Dep Var)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extLst>
                  <a:ext uri="{0D108BD9-81ED-4DB2-BD59-A6C34878D82A}">
                    <a16:rowId xmlns:a16="http://schemas.microsoft.com/office/drawing/2014/main" val="3617916102"/>
                  </a:ext>
                </a:extLst>
              </a:tr>
              <a:tr h="182880">
                <a:tc rowSpan="4">
                  <a:txBody>
                    <a:bodyPr/>
                    <a:lstStyle/>
                    <a:p>
                      <a:r>
                        <a:rPr lang="en-US" sz="800" dirty="0">
                          <a:latin typeface="Arial" panose="020B0604020202020204" pitchFamily="34" charset="0"/>
                          <a:cs typeface="Arial" panose="020B0604020202020204" pitchFamily="34" charset="0"/>
                        </a:rPr>
                        <a:t>Fixed</a:t>
                      </a:r>
                    </a:p>
                    <a:p>
                      <a:r>
                        <a:rPr lang="en-US" sz="800" dirty="0">
                          <a:latin typeface="Arial" panose="020B0604020202020204" pitchFamily="34" charset="0"/>
                          <a:cs typeface="Arial" panose="020B0604020202020204" pitchFamily="34" charset="0"/>
                        </a:rPr>
                        <a:t>(Long-Term)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800" dirty="0" err="1">
                          <a:latin typeface="Arial" panose="020B0604020202020204" pitchFamily="34" charset="0"/>
                          <a:cs typeface="Arial" panose="020B0604020202020204" pitchFamily="34" charset="0"/>
                        </a:rPr>
                        <a:t>Decreaser</a:t>
                      </a:r>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0.1630***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35.2%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52785553"/>
                  </a:ext>
                </a:extLst>
              </a:tr>
              <a:tr h="182880">
                <a:tc vMerge="1">
                  <a:txBody>
                    <a:bodyPr/>
                    <a:lstStyle/>
                    <a:p>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800" dirty="0">
                          <a:latin typeface="Arial" panose="020B0604020202020204" pitchFamily="34" charset="0"/>
                          <a:cs typeface="Arial" panose="020B0604020202020204" pitchFamily="34" charset="0"/>
                        </a:rPr>
                        <a:t>Net </a:t>
                      </a:r>
                      <a:r>
                        <a:rPr lang="en-US" sz="800" dirty="0" err="1">
                          <a:latin typeface="Arial" panose="020B0604020202020204" pitchFamily="34" charset="0"/>
                          <a:cs typeface="Arial" panose="020B0604020202020204" pitchFamily="34" charset="0"/>
                        </a:rPr>
                        <a:t>Decreaser</a:t>
                      </a:r>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0.0146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9.98%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01321057"/>
                  </a:ext>
                </a:extLst>
              </a:tr>
              <a:tr h="182880">
                <a:tc vMerge="1">
                  <a:txBody>
                    <a:bodyPr/>
                    <a:lstStyle/>
                    <a:p>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800" dirty="0">
                          <a:latin typeface="Arial" panose="020B0604020202020204" pitchFamily="34" charset="0"/>
                          <a:cs typeface="Arial" panose="020B0604020202020204" pitchFamily="34" charset="0"/>
                        </a:rPr>
                        <a:t>Net Increaser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-0.1217***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-41.6%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69652294"/>
                  </a:ext>
                </a:extLst>
              </a:tr>
              <a:tr h="182880">
                <a:tc vMerge="1">
                  <a:txBody>
                    <a:bodyPr/>
                    <a:lstStyle/>
                    <a:p>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800" dirty="0">
                          <a:latin typeface="Arial" panose="020B0604020202020204" pitchFamily="34" charset="0"/>
                          <a:cs typeface="Arial" panose="020B0604020202020204" pitchFamily="34" charset="0"/>
                        </a:rPr>
                        <a:t>Increaser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-0.0491***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42202923"/>
                  </a:ext>
                </a:extLst>
              </a:tr>
              <a:tr h="182880">
                <a:tc rowSpan="4">
                  <a:txBody>
                    <a:bodyPr/>
                    <a:lstStyle/>
                    <a:p>
                      <a:r>
                        <a:rPr lang="en-US" sz="800" dirty="0">
                          <a:latin typeface="Arial" panose="020B0604020202020204" pitchFamily="34" charset="0"/>
                          <a:cs typeface="Arial" panose="020B0604020202020204" pitchFamily="34" charset="0"/>
                        </a:rPr>
                        <a:t>Time-Varying (Dynamic) Classification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800" dirty="0" err="1">
                          <a:latin typeface="Arial" panose="020B0604020202020204" pitchFamily="34" charset="0"/>
                          <a:cs typeface="Arial" panose="020B0604020202020204" pitchFamily="34" charset="0"/>
                        </a:rPr>
                        <a:t>Decreaser</a:t>
                      </a:r>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0.073***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25.2%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56843449"/>
                  </a:ext>
                </a:extLst>
              </a:tr>
              <a:tr h="182880">
                <a:tc vMerge="1">
                  <a:txBody>
                    <a:bodyPr/>
                    <a:lstStyle/>
                    <a:p>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800" dirty="0">
                          <a:latin typeface="Arial" panose="020B0604020202020204" pitchFamily="34" charset="0"/>
                          <a:cs typeface="Arial" panose="020B0604020202020204" pitchFamily="34" charset="0"/>
                        </a:rPr>
                        <a:t>Net </a:t>
                      </a:r>
                      <a:r>
                        <a:rPr lang="en-US" sz="800" dirty="0" err="1">
                          <a:latin typeface="Arial" panose="020B0604020202020204" pitchFamily="34" charset="0"/>
                          <a:cs typeface="Arial" panose="020B0604020202020204" pitchFamily="34" charset="0"/>
                        </a:rPr>
                        <a:t>Decreaser</a:t>
                      </a:r>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-0.0072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-24.2%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087877643"/>
                  </a:ext>
                </a:extLst>
              </a:tr>
              <a:tr h="182880">
                <a:tc vMerge="1">
                  <a:txBody>
                    <a:bodyPr/>
                    <a:lstStyle/>
                    <a:p>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800" dirty="0">
                          <a:latin typeface="Arial" panose="020B0604020202020204" pitchFamily="34" charset="0"/>
                          <a:cs typeface="Arial" panose="020B0604020202020204" pitchFamily="34" charset="0"/>
                        </a:rPr>
                        <a:t>Net Increaser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-0.0464***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-32.3%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13707956"/>
                  </a:ext>
                </a:extLst>
              </a:tr>
              <a:tr h="182880">
                <a:tc vMerge="1">
                  <a:txBody>
                    <a:bodyPr/>
                    <a:lstStyle/>
                    <a:p>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800" dirty="0">
                          <a:latin typeface="Arial" panose="020B0604020202020204" pitchFamily="34" charset="0"/>
                          <a:cs typeface="Arial" panose="020B0604020202020204" pitchFamily="34" charset="0"/>
                        </a:rPr>
                        <a:t>Increaser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-0.0955***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900" dirty="0">
                          <a:latin typeface="Arial" panose="020B0604020202020204" pitchFamily="34" charset="0"/>
                          <a:cs typeface="Arial" panose="020B0604020202020204" pitchFamily="34" charset="0"/>
                        </a:rPr>
                        <a:t>-80.1%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953732485"/>
                  </a:ext>
                </a:extLst>
              </a:tr>
              <a:tr h="182880">
                <a:tc rowSpan="2">
                  <a:txBody>
                    <a:bodyPr/>
                    <a:lstStyle/>
                    <a:p>
                      <a:r>
                        <a:rPr lang="en-US" sz="800" dirty="0">
                          <a:latin typeface="Arial" panose="020B0604020202020204" pitchFamily="34" charset="0"/>
                          <a:cs typeface="Arial" panose="020B0604020202020204" pitchFamily="34" charset="0"/>
                        </a:rPr>
                        <a:t>Simplified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sz="800" dirty="0">
                          <a:latin typeface="Arial" panose="020B0604020202020204" pitchFamily="34" charset="0"/>
                          <a:cs typeface="Arial" panose="020B0604020202020204" pitchFamily="34" charset="0"/>
                        </a:rPr>
                        <a:t>Net </a:t>
                      </a:r>
                      <a:r>
                        <a:rPr lang="en-US" sz="800" dirty="0" err="1">
                          <a:latin typeface="Arial" panose="020B0604020202020204" pitchFamily="34" charset="0"/>
                          <a:cs typeface="Arial" panose="020B0604020202020204" pitchFamily="34" charset="0"/>
                        </a:rPr>
                        <a:t>Decreaser</a:t>
                      </a:r>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0.0616***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19.26%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81592117"/>
                  </a:ext>
                </a:extLst>
              </a:tr>
              <a:tr h="182880">
                <a:tc vMerge="1">
                  <a:txBody>
                    <a:bodyPr/>
                    <a:lstStyle/>
                    <a:p>
                      <a:endParaRPr lang="en-US" sz="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800" dirty="0">
                          <a:latin typeface="Arial" panose="020B0604020202020204" pitchFamily="34" charset="0"/>
                          <a:cs typeface="Arial" panose="020B0604020202020204" pitchFamily="34" charset="0"/>
                        </a:rPr>
                        <a:t>Net Increaser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-0.1306***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900" dirty="0">
                          <a:latin typeface="Arial" panose="020B0604020202020204" pitchFamily="34" charset="0"/>
                          <a:cs typeface="Arial" panose="020B0604020202020204" pitchFamily="34" charset="0"/>
                        </a:rPr>
                        <a:t>-49.67%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99501640"/>
                  </a:ext>
                </a:extLst>
              </a:tr>
            </a:tbl>
          </a:graphicData>
        </a:graphic>
      </p:graphicFrame>
    </p:spTree>
    <p:extLst>
      <p:ext uri="{BB962C8B-B14F-4D97-AF65-F5344CB8AC3E}">
        <p14:creationId xmlns:p14="http://schemas.microsoft.com/office/powerpoint/2010/main" val="3461736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6BDE4D4-AC7D-8657-B7EE-8F450BBDAF58}"/>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Discussion and Next Steps</a:t>
            </a:r>
          </a:p>
        </p:txBody>
      </p:sp>
      <p:sp>
        <p:nvSpPr>
          <p:cNvPr id="4" name="object 3">
            <a:extLst>
              <a:ext uri="{FF2B5EF4-FFF2-40B4-BE49-F238E27FC236}">
                <a16:creationId xmlns:a16="http://schemas.microsoft.com/office/drawing/2014/main" id="{0E5BAB54-3120-DB4F-B206-493BB9E33171}"/>
              </a:ext>
            </a:extLst>
          </p:cNvPr>
          <p:cNvSpPr txBox="1"/>
          <p:nvPr/>
        </p:nvSpPr>
        <p:spPr>
          <a:xfrm>
            <a:off x="153820" y="815975"/>
            <a:ext cx="5867400" cy="1658787"/>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There is a long-term trend on decreasing PIT rates among state governments.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Empirical results suggest that Federal IG transfers play a significant role in the determination of state income tax policy.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Larger reliance on federal IG revenues reduces the likelihood of net tax increases and </a:t>
            </a:r>
            <a:r>
              <a:rPr lang="en-US" sz="1100" spc="-45" dirty="0" err="1">
                <a:latin typeface="Arial" panose="020B0604020202020204" pitchFamily="34" charset="0"/>
                <a:cs typeface="Arial" panose="020B0604020202020204" pitchFamily="34" charset="0"/>
              </a:rPr>
              <a:t>viceversa</a:t>
            </a:r>
            <a:r>
              <a:rPr lang="en-US" sz="1100" spc="-45" dirty="0">
                <a:latin typeface="Arial" panose="020B0604020202020204" pitchFamily="34" charset="0"/>
                <a:cs typeface="Arial" panose="020B0604020202020204" pitchFamily="34" charset="0"/>
              </a:rPr>
              <a:t>. Finding consistent with fiscal replacement literature (</a:t>
            </a:r>
            <a:r>
              <a:rPr lang="en-US" sz="1100" spc="-45" dirty="0" err="1">
                <a:latin typeface="Arial" panose="020B0604020202020204" pitchFamily="34" charset="0"/>
                <a:cs typeface="Arial" panose="020B0604020202020204" pitchFamily="34" charset="0"/>
              </a:rPr>
              <a:t>Gramlich</a:t>
            </a:r>
            <a:r>
              <a:rPr lang="en-US" sz="1100" spc="-45" dirty="0">
                <a:latin typeface="Arial" panose="020B0604020202020204" pitchFamily="34" charset="0"/>
                <a:cs typeface="Arial" panose="020B0604020202020204" pitchFamily="34" charset="0"/>
              </a:rPr>
              <a:t>, 1987).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Next steps: address potential endogeneity between Fed IG revenues and Income Tax Policy. IV residual inclusion approach. Cluster-bootstrap algorithm to get cluster-robust SE by state. </a:t>
            </a:r>
          </a:p>
        </p:txBody>
      </p:sp>
    </p:spTree>
    <p:extLst>
      <p:ext uri="{BB962C8B-B14F-4D97-AF65-F5344CB8AC3E}">
        <p14:creationId xmlns:p14="http://schemas.microsoft.com/office/powerpoint/2010/main" val="1540131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0E966586-AE7B-5CB8-FC63-D473DE0BD504}"/>
              </a:ext>
            </a:extLst>
          </p:cNvPr>
          <p:cNvSpPr txBox="1">
            <a:spLocks noGrp="1"/>
          </p:cNvSpPr>
          <p:nvPr>
            <p:ph idx="1"/>
          </p:nvPr>
        </p:nvSpPr>
        <p:spPr>
          <a:prstGeom prst="rect">
            <a:avLst/>
          </a:prstGeom>
        </p:spPr>
        <p:txBody>
          <a:bodyPr vert="horz" wrap="square" lIns="0" tIns="0" rIns="0" bIns="0" rtlCol="0">
            <a:spAutoFit/>
          </a:bodyPr>
          <a:lstStyle/>
          <a:p>
            <a:pPr>
              <a:lnSpc>
                <a:spcPts val="955"/>
              </a:lnSpc>
            </a:pPr>
            <a:r>
              <a:rPr sz="1000" spc="-20" dirty="0">
                <a:solidFill>
                  <a:srgbClr val="FFFFFF"/>
                </a:solidFill>
                <a:latin typeface="Tahoma"/>
                <a:cs typeface="Tahoma"/>
              </a:rPr>
              <a:t>Thanks</a:t>
            </a:r>
            <a:r>
              <a:rPr sz="1000" spc="-35" dirty="0">
                <a:solidFill>
                  <a:srgbClr val="FFFFFF"/>
                </a:solidFill>
                <a:latin typeface="Tahoma"/>
                <a:cs typeface="Tahoma"/>
              </a:rPr>
              <a:t> </a:t>
            </a:r>
            <a:r>
              <a:rPr sz="1000" spc="-10" dirty="0">
                <a:solidFill>
                  <a:srgbClr val="FFFFFF"/>
                </a:solidFill>
                <a:latin typeface="Tahoma"/>
                <a:cs typeface="Tahoma"/>
              </a:rPr>
              <a:t>for</a:t>
            </a:r>
            <a:r>
              <a:rPr sz="1000" spc="-30" dirty="0">
                <a:solidFill>
                  <a:srgbClr val="FFFFFF"/>
                </a:solidFill>
                <a:latin typeface="Tahoma"/>
                <a:cs typeface="Tahoma"/>
              </a:rPr>
              <a:t> </a:t>
            </a:r>
            <a:r>
              <a:rPr sz="1000" spc="-40" dirty="0">
                <a:solidFill>
                  <a:srgbClr val="FFFFFF"/>
                </a:solidFill>
                <a:latin typeface="Tahoma"/>
                <a:cs typeface="Tahoma"/>
              </a:rPr>
              <a:t>your</a:t>
            </a:r>
            <a:r>
              <a:rPr sz="1000" spc="-30" dirty="0">
                <a:solidFill>
                  <a:srgbClr val="FFFFFF"/>
                </a:solidFill>
                <a:latin typeface="Tahoma"/>
                <a:cs typeface="Tahoma"/>
              </a:rPr>
              <a:t> </a:t>
            </a:r>
            <a:r>
              <a:rPr sz="1000" spc="-20" dirty="0">
                <a:solidFill>
                  <a:srgbClr val="FFFFFF"/>
                </a:solidFill>
                <a:latin typeface="Tahoma"/>
                <a:cs typeface="Tahoma"/>
              </a:rPr>
              <a:t>attention!</a:t>
            </a:r>
            <a:endParaRPr sz="1000" dirty="0">
              <a:latin typeface="Tahoma"/>
              <a:cs typeface="Tahoma"/>
            </a:endParaRPr>
          </a:p>
        </p:txBody>
      </p:sp>
      <p:sp>
        <p:nvSpPr>
          <p:cNvPr id="5" name="TextBox 4">
            <a:extLst>
              <a:ext uri="{FF2B5EF4-FFF2-40B4-BE49-F238E27FC236}">
                <a16:creationId xmlns:a16="http://schemas.microsoft.com/office/drawing/2014/main" id="{0FC158B9-4685-E504-654A-376F3C391A0A}"/>
              </a:ext>
            </a:extLst>
          </p:cNvPr>
          <p:cNvSpPr txBox="1"/>
          <p:nvPr/>
        </p:nvSpPr>
        <p:spPr>
          <a:xfrm>
            <a:off x="361089" y="1949730"/>
            <a:ext cx="3083798" cy="261610"/>
          </a:xfrm>
          <a:prstGeom prst="rect">
            <a:avLst/>
          </a:prstGeom>
          <a:noFill/>
        </p:spPr>
        <p:txBody>
          <a:bodyPr wrap="square">
            <a:spAutoFit/>
          </a:bodyPr>
          <a:lstStyle/>
          <a:p>
            <a:pPr>
              <a:spcBef>
                <a:spcPts val="95"/>
              </a:spcBef>
            </a:pPr>
            <a:r>
              <a:rPr lang="en-US" sz="1050" dirty="0">
                <a:solidFill>
                  <a:schemeClr val="bg1"/>
                </a:solidFill>
                <a:latin typeface="Tahoma"/>
                <a:cs typeface="Tahoma"/>
              </a:rPr>
              <a:t>I am in the Job Market! </a:t>
            </a:r>
            <a:endParaRPr lang="en-US" sz="1050" dirty="0">
              <a:latin typeface="Palatino Linotype"/>
              <a:cs typeface="Palatino Linotype"/>
            </a:endParaRPr>
          </a:p>
        </p:txBody>
      </p:sp>
      <p:pic>
        <p:nvPicPr>
          <p:cNvPr id="4" name="Picture 3" descr="A qr code with a few squares&#10;&#10;Description automatically generated">
            <a:extLst>
              <a:ext uri="{FF2B5EF4-FFF2-40B4-BE49-F238E27FC236}">
                <a16:creationId xmlns:a16="http://schemas.microsoft.com/office/drawing/2014/main" id="{8DC97D6A-3782-78A7-2F50-18308ABC5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90" y="739775"/>
            <a:ext cx="1157055" cy="1157055"/>
          </a:xfrm>
          <a:prstGeom prst="rect">
            <a:avLst/>
          </a:prstGeom>
        </p:spPr>
      </p:pic>
      <p:sp>
        <p:nvSpPr>
          <p:cNvPr id="7" name="TextBox 6">
            <a:extLst>
              <a:ext uri="{FF2B5EF4-FFF2-40B4-BE49-F238E27FC236}">
                <a16:creationId xmlns:a16="http://schemas.microsoft.com/office/drawing/2014/main" id="{3F3A3780-8136-6CE6-9F58-266EB3E3AF97}"/>
              </a:ext>
            </a:extLst>
          </p:cNvPr>
          <p:cNvSpPr txBox="1"/>
          <p:nvPr/>
        </p:nvSpPr>
        <p:spPr>
          <a:xfrm>
            <a:off x="361089" y="2215376"/>
            <a:ext cx="3083798" cy="276999"/>
          </a:xfrm>
          <a:prstGeom prst="rect">
            <a:avLst/>
          </a:prstGeom>
          <a:noFill/>
        </p:spPr>
        <p:txBody>
          <a:bodyPr wrap="square">
            <a:spAutoFit/>
          </a:bodyPr>
          <a:lstStyle/>
          <a:p>
            <a:pPr>
              <a:spcBef>
                <a:spcPts val="95"/>
              </a:spcBef>
            </a:pPr>
            <a:r>
              <a:rPr lang="en-US" sz="1200" dirty="0">
                <a:solidFill>
                  <a:schemeClr val="bg1"/>
                </a:solidFill>
                <a:latin typeface="Tahoma"/>
                <a:cs typeface="Tahoma"/>
              </a:rPr>
              <a:t>Contact:</a:t>
            </a:r>
            <a:r>
              <a:rPr lang="en-US" sz="1200" spc="75" dirty="0">
                <a:solidFill>
                  <a:schemeClr val="bg1"/>
                </a:solidFill>
                <a:latin typeface="Tahoma"/>
                <a:cs typeface="Tahoma"/>
              </a:rPr>
              <a:t> </a:t>
            </a:r>
            <a:r>
              <a:rPr lang="en-US" sz="1200" dirty="0">
                <a:solidFill>
                  <a:schemeClr val="bg1"/>
                </a:solidFill>
                <a:latin typeface="Tahoma"/>
                <a:cs typeface="Tahoma"/>
              </a:rPr>
              <a:t>Luis</a:t>
            </a:r>
            <a:r>
              <a:rPr lang="en-US" sz="1200" spc="-10" dirty="0">
                <a:solidFill>
                  <a:schemeClr val="bg1"/>
                </a:solidFill>
                <a:latin typeface="Tahoma"/>
                <a:cs typeface="Tahoma"/>
              </a:rPr>
              <a:t> Navarro</a:t>
            </a:r>
            <a:r>
              <a:rPr lang="en-US" sz="1200" spc="-20" dirty="0">
                <a:solidFill>
                  <a:schemeClr val="bg1"/>
                </a:solidFill>
                <a:latin typeface="Tahoma"/>
                <a:cs typeface="Tahoma"/>
              </a:rPr>
              <a:t> </a:t>
            </a:r>
            <a:r>
              <a:rPr lang="en-US" sz="1200" spc="-10" dirty="0">
                <a:solidFill>
                  <a:srgbClr val="0000FF"/>
                </a:solidFill>
                <a:latin typeface="Palatino Linotype"/>
                <a:cs typeface="Palatino Linotype"/>
                <a:hlinkClick r:id="rId3"/>
              </a:rPr>
              <a:t>lunavarr@iu.edu</a:t>
            </a:r>
            <a:endParaRPr lang="en-US" sz="1200" dirty="0">
              <a:latin typeface="Palatino Linotype"/>
              <a:cs typeface="Palatino Linotype"/>
            </a:endParaRPr>
          </a:p>
        </p:txBody>
      </p:sp>
      <p:sp>
        <p:nvSpPr>
          <p:cNvPr id="8" name="TextBox 7">
            <a:extLst>
              <a:ext uri="{FF2B5EF4-FFF2-40B4-BE49-F238E27FC236}">
                <a16:creationId xmlns:a16="http://schemas.microsoft.com/office/drawing/2014/main" id="{84F86262-3775-384C-930F-9351C2B1E4F4}"/>
              </a:ext>
            </a:extLst>
          </p:cNvPr>
          <p:cNvSpPr txBox="1"/>
          <p:nvPr/>
        </p:nvSpPr>
        <p:spPr>
          <a:xfrm>
            <a:off x="1521800" y="1639256"/>
            <a:ext cx="3083798" cy="261610"/>
          </a:xfrm>
          <a:prstGeom prst="rect">
            <a:avLst/>
          </a:prstGeom>
          <a:noFill/>
        </p:spPr>
        <p:txBody>
          <a:bodyPr wrap="square">
            <a:spAutoFit/>
          </a:bodyPr>
          <a:lstStyle/>
          <a:p>
            <a:pPr>
              <a:spcBef>
                <a:spcPts val="95"/>
              </a:spcBef>
            </a:pPr>
            <a:r>
              <a:rPr lang="en-US" sz="1050" dirty="0">
                <a:solidFill>
                  <a:schemeClr val="bg1"/>
                </a:solidFill>
                <a:latin typeface="Tahoma"/>
                <a:cs typeface="Tahoma"/>
              </a:rPr>
              <a:t>Scan to learn more about this project.</a:t>
            </a:r>
            <a:endParaRPr lang="en-US" sz="1050" dirty="0">
              <a:latin typeface="Palatino Linotype"/>
              <a:cs typeface="Palatino Linotype"/>
            </a:endParaRPr>
          </a:p>
        </p:txBody>
      </p:sp>
    </p:spTree>
    <p:extLst>
      <p:ext uri="{BB962C8B-B14F-4D97-AF65-F5344CB8AC3E}">
        <p14:creationId xmlns:p14="http://schemas.microsoft.com/office/powerpoint/2010/main" val="527757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0123-C093-DF82-B33B-CA140FEC7A29}"/>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AAA49BD4-E6DB-ED60-1A50-BD5EF0D8A3F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2505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b="1" spc="-35" dirty="0">
                <a:solidFill>
                  <a:srgbClr val="690204"/>
                </a:solidFill>
                <a:latin typeface="Arial" panose="020B0604020202020204" pitchFamily="34" charset="0"/>
                <a:cs typeface="Arial" panose="020B0604020202020204" pitchFamily="34" charset="0"/>
              </a:rPr>
              <a:t>Income Tax Policy Classification</a:t>
            </a:r>
          </a:p>
        </p:txBody>
      </p:sp>
      <p:sp>
        <p:nvSpPr>
          <p:cNvPr id="6" name="object 3">
            <a:extLst>
              <a:ext uri="{FF2B5EF4-FFF2-40B4-BE49-F238E27FC236}">
                <a16:creationId xmlns:a16="http://schemas.microsoft.com/office/drawing/2014/main" id="{6109770A-8F8E-DF70-7B22-2DA18B352FA9}"/>
              </a:ext>
            </a:extLst>
          </p:cNvPr>
          <p:cNvSpPr txBox="1"/>
          <p:nvPr/>
        </p:nvSpPr>
        <p:spPr>
          <a:xfrm>
            <a:off x="104775" y="358775"/>
            <a:ext cx="5791200" cy="2635978"/>
          </a:xfrm>
          <a:prstGeom prst="rect">
            <a:avLst/>
          </a:prstGeom>
        </p:spPr>
        <p:txBody>
          <a:bodyPr vert="horz" wrap="square" lIns="0" tIns="12065" rIns="0" bIns="0" rtlCol="0">
            <a:spAutoFit/>
          </a:bodyPr>
          <a:lstStyle/>
          <a:p>
            <a:r>
              <a:rPr lang="en-US" sz="1050" spc="-45" dirty="0">
                <a:latin typeface="Arial" panose="020B0604020202020204" pitchFamily="34" charset="0"/>
                <a:cs typeface="Arial" panose="020B0604020202020204" pitchFamily="34" charset="0"/>
              </a:rPr>
              <a:t>Considering the trajectory of each state top PIT rate, we assign them to one of the following categories. </a:t>
            </a:r>
          </a:p>
          <a:p>
            <a:pPr marL="167640" indent="-116839">
              <a:spcBef>
                <a:spcPts val="600"/>
              </a:spcBef>
              <a:spcAft>
                <a:spcPts val="600"/>
              </a:spcAft>
              <a:buFont typeface="Arial"/>
              <a:buChar char="•"/>
              <a:tabLst>
                <a:tab pos="167640" algn="l"/>
              </a:tabLst>
            </a:pPr>
            <a:r>
              <a:rPr lang="en-US" sz="1050" b="1" spc="-45" dirty="0">
                <a:latin typeface="Arial" panose="020B0604020202020204" pitchFamily="34" charset="0"/>
                <a:cs typeface="Arial" panose="020B0604020202020204" pitchFamily="34" charset="0"/>
              </a:rPr>
              <a:t>No PIT Rate (9): </a:t>
            </a:r>
            <a:r>
              <a:rPr lang="en-US" sz="1050" spc="-45" dirty="0">
                <a:latin typeface="Arial" panose="020B0604020202020204" pitchFamily="34" charset="0"/>
                <a:cs typeface="Arial" panose="020B0604020202020204" pitchFamily="34" charset="0"/>
              </a:rPr>
              <a:t>states that do not levy a personal income tax. </a:t>
            </a:r>
          </a:p>
          <a:p>
            <a:pPr marL="167640" indent="-116839">
              <a:spcBef>
                <a:spcPts val="600"/>
              </a:spcBef>
              <a:spcAft>
                <a:spcPts val="600"/>
              </a:spcAft>
              <a:buFont typeface="Arial"/>
              <a:buChar char="•"/>
              <a:tabLst>
                <a:tab pos="167640" algn="l"/>
              </a:tabLst>
            </a:pPr>
            <a:r>
              <a:rPr lang="en-US" sz="1050" b="1" spc="-45" dirty="0">
                <a:latin typeface="Arial" panose="020B0604020202020204" pitchFamily="34" charset="0"/>
                <a:cs typeface="Arial" panose="020B0604020202020204" pitchFamily="34" charset="0"/>
              </a:rPr>
              <a:t>No Tax Change (2): </a:t>
            </a:r>
            <a:r>
              <a:rPr lang="en-US" sz="1050" spc="-45" dirty="0">
                <a:latin typeface="Arial" panose="020B0604020202020204" pitchFamily="34" charset="0"/>
                <a:cs typeface="Arial" panose="020B0604020202020204" pitchFamily="34" charset="0"/>
              </a:rPr>
              <a:t>the PIT rate remained constant through all periods. </a:t>
            </a:r>
          </a:p>
          <a:p>
            <a:pPr marL="167640" indent="-116839">
              <a:spcBef>
                <a:spcPts val="600"/>
              </a:spcBef>
              <a:spcAft>
                <a:spcPts val="600"/>
              </a:spcAft>
              <a:buFont typeface="Arial"/>
              <a:buChar char="•"/>
              <a:tabLst>
                <a:tab pos="167640" algn="l"/>
              </a:tabLst>
            </a:pPr>
            <a:r>
              <a:rPr lang="en-US" sz="1050" b="1" spc="-45" dirty="0">
                <a:latin typeface="Arial" panose="020B0604020202020204" pitchFamily="34" charset="0"/>
                <a:cs typeface="Arial" panose="020B0604020202020204" pitchFamily="34" charset="0"/>
              </a:rPr>
              <a:t>Tax </a:t>
            </a:r>
            <a:r>
              <a:rPr lang="en-US" sz="1050" b="1" spc="-45" dirty="0" err="1">
                <a:latin typeface="Arial" panose="020B0604020202020204" pitchFamily="34" charset="0"/>
                <a:cs typeface="Arial" panose="020B0604020202020204" pitchFamily="34" charset="0"/>
              </a:rPr>
              <a:t>Decreasers</a:t>
            </a:r>
            <a:r>
              <a:rPr lang="en-US" sz="1050" b="1" spc="-45" dirty="0">
                <a:latin typeface="Arial" panose="020B0604020202020204" pitchFamily="34" charset="0"/>
                <a:cs typeface="Arial" panose="020B0604020202020204" pitchFamily="34" charset="0"/>
              </a:rPr>
              <a:t> (19): </a:t>
            </a:r>
            <a:r>
              <a:rPr lang="en-US" sz="1050" spc="-45" dirty="0">
                <a:latin typeface="Arial" panose="020B0604020202020204" pitchFamily="34" charset="0"/>
                <a:cs typeface="Arial" panose="020B0604020202020204" pitchFamily="34" charset="0"/>
              </a:rPr>
              <a:t>The PIT rate is monotonically decreasing over time. All changes on the PIT rate were negative. </a:t>
            </a:r>
          </a:p>
          <a:p>
            <a:pPr marL="167640" indent="-116839">
              <a:spcBef>
                <a:spcPts val="600"/>
              </a:spcBef>
              <a:spcAft>
                <a:spcPts val="600"/>
              </a:spcAft>
              <a:buFont typeface="Arial"/>
              <a:buChar char="•"/>
              <a:tabLst>
                <a:tab pos="167640" algn="l"/>
              </a:tabLst>
            </a:pPr>
            <a:r>
              <a:rPr lang="en-US" sz="1050" b="1" spc="-45" dirty="0">
                <a:latin typeface="Arial" panose="020B0604020202020204" pitchFamily="34" charset="0"/>
                <a:cs typeface="Arial" panose="020B0604020202020204" pitchFamily="34" charset="0"/>
              </a:rPr>
              <a:t>Tax Increasers (2): </a:t>
            </a:r>
            <a:r>
              <a:rPr lang="en-US" sz="1050" spc="-45" dirty="0">
                <a:latin typeface="Arial" panose="020B0604020202020204" pitchFamily="34" charset="0"/>
                <a:cs typeface="Arial" panose="020B0604020202020204" pitchFamily="34" charset="0"/>
              </a:rPr>
              <a:t>The PIT rate is monotonically increasing over time. All changes on the PIT rate were positive. </a:t>
            </a:r>
          </a:p>
          <a:p>
            <a:pPr marL="167640" indent="-116839">
              <a:spcBef>
                <a:spcPts val="600"/>
              </a:spcBef>
              <a:spcAft>
                <a:spcPts val="600"/>
              </a:spcAft>
              <a:buFont typeface="Arial"/>
              <a:buChar char="•"/>
              <a:tabLst>
                <a:tab pos="167640" algn="l"/>
              </a:tabLst>
            </a:pPr>
            <a:r>
              <a:rPr lang="en-US" sz="1050" b="1" spc="-45" dirty="0">
                <a:latin typeface="Arial" panose="020B0604020202020204" pitchFamily="34" charset="0"/>
                <a:cs typeface="Arial" panose="020B0604020202020204" pitchFamily="34" charset="0"/>
              </a:rPr>
              <a:t>Tax Switchers - Net </a:t>
            </a:r>
            <a:r>
              <a:rPr lang="en-US" sz="1050" b="1" spc="-45" dirty="0" err="1">
                <a:latin typeface="Arial" panose="020B0604020202020204" pitchFamily="34" charset="0"/>
                <a:cs typeface="Arial" panose="020B0604020202020204" pitchFamily="34" charset="0"/>
              </a:rPr>
              <a:t>Decreasers</a:t>
            </a:r>
            <a:r>
              <a:rPr lang="en-US" sz="1050" b="1" spc="-45" dirty="0">
                <a:latin typeface="Arial" panose="020B0604020202020204" pitchFamily="34" charset="0"/>
                <a:cs typeface="Arial" panose="020B0604020202020204" pitchFamily="34" charset="0"/>
              </a:rPr>
              <a:t> (6): </a:t>
            </a:r>
            <a:r>
              <a:rPr lang="en-US" sz="1050" spc="-45" dirty="0">
                <a:latin typeface="Arial" panose="020B0604020202020204" pitchFamily="34" charset="0"/>
                <a:cs typeface="Arial" panose="020B0604020202020204" pitchFamily="34" charset="0"/>
              </a:rPr>
              <a:t>changes on the PIT rate were either positive or negative, but the net change (cumulative sum of tax changes) is negative. </a:t>
            </a:r>
          </a:p>
          <a:p>
            <a:pPr marL="167640" indent="-116839">
              <a:spcBef>
                <a:spcPts val="600"/>
              </a:spcBef>
              <a:spcAft>
                <a:spcPts val="600"/>
              </a:spcAft>
              <a:buFont typeface="Arial"/>
              <a:buChar char="•"/>
              <a:tabLst>
                <a:tab pos="167640" algn="l"/>
              </a:tabLst>
            </a:pPr>
            <a:r>
              <a:rPr lang="en-US" sz="1050" b="1" spc="-45" dirty="0">
                <a:latin typeface="Arial" panose="020B0604020202020204" pitchFamily="34" charset="0"/>
                <a:cs typeface="Arial" panose="020B0604020202020204" pitchFamily="34" charset="0"/>
              </a:rPr>
              <a:t>Tax Switchers - Net Increasers (12): </a:t>
            </a:r>
            <a:r>
              <a:rPr lang="en-US" sz="1050" spc="-45" dirty="0">
                <a:latin typeface="Arial" panose="020B0604020202020204" pitchFamily="34" charset="0"/>
                <a:cs typeface="Arial" panose="020B0604020202020204" pitchFamily="34" charset="0"/>
              </a:rPr>
              <a:t>changes on the PIT rate were either positive or negative, but the net change (cumulative sum of tax changes) is positive.</a:t>
            </a:r>
          </a:p>
        </p:txBody>
      </p:sp>
    </p:spTree>
    <p:extLst>
      <p:ext uri="{BB962C8B-B14F-4D97-AF65-F5344CB8AC3E}">
        <p14:creationId xmlns:p14="http://schemas.microsoft.com/office/powerpoint/2010/main" val="2354192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45FF2B-EA27-0DBB-B8A5-0F41C7B501D9}"/>
              </a:ext>
            </a:extLst>
          </p:cNvPr>
          <p:cNvSpPr txBox="1"/>
          <p:nvPr/>
        </p:nvSpPr>
        <p:spPr>
          <a:xfrm>
            <a:off x="26182" y="2951019"/>
            <a:ext cx="6078416" cy="184666"/>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Note: This graph shows the top PIT rate for some selected states. </a:t>
            </a:r>
            <a:endParaRPr lang="en-US" sz="1400" dirty="0">
              <a:effectLst/>
              <a:latin typeface="Arial" panose="020B0604020202020204" pitchFamily="34" charset="0"/>
              <a:cs typeface="Arial" panose="020B0604020202020204" pitchFamily="34" charset="0"/>
            </a:endParaRPr>
          </a:p>
        </p:txBody>
      </p:sp>
      <p:pic>
        <p:nvPicPr>
          <p:cNvPr id="5" name="Picture 4" descr="A graph showing the number of people in the company's policy&#10;&#10;Description automatically generated">
            <a:extLst>
              <a:ext uri="{FF2B5EF4-FFF2-40B4-BE49-F238E27FC236}">
                <a16:creationId xmlns:a16="http://schemas.microsoft.com/office/drawing/2014/main" id="{376FAA00-8279-F068-64AA-54DF4B5E5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75" y="130175"/>
            <a:ext cx="5715000" cy="2857501"/>
          </a:xfrm>
          <a:prstGeom prst="rect">
            <a:avLst/>
          </a:prstGeom>
        </p:spPr>
      </p:pic>
    </p:spTree>
    <p:extLst>
      <p:ext uri="{BB962C8B-B14F-4D97-AF65-F5344CB8AC3E}">
        <p14:creationId xmlns:p14="http://schemas.microsoft.com/office/powerpoint/2010/main" val="2026928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84" y="1645716"/>
            <a:ext cx="5450404" cy="965586"/>
          </a:xfrm>
        </p:spPr>
        <p:txBody>
          <a:bodyPr vert="horz" wrap="square" lIns="61524" tIns="30762" rIns="61524" bIns="30762" rtlCol="0" anchor="ctr">
            <a:noAutofit/>
          </a:bodyPr>
          <a:lstStyle/>
          <a:p>
            <a:r>
              <a:rPr lang="en-US" sz="1600" dirty="0"/>
              <a:t>State Tax Reforms in a Federalist System</a:t>
            </a:r>
          </a:p>
        </p:txBody>
      </p:sp>
      <p:sp>
        <p:nvSpPr>
          <p:cNvPr id="3" name="Text Placeholder 2"/>
          <p:cNvSpPr>
            <a:spLocks noGrp="1"/>
          </p:cNvSpPr>
          <p:nvPr>
            <p:ph type="body" sz="quarter" idx="10"/>
          </p:nvPr>
        </p:nvSpPr>
        <p:spPr/>
        <p:txBody>
          <a:bodyPr/>
          <a:lstStyle/>
          <a:p>
            <a:r>
              <a:rPr lang="en-US" sz="500" dirty="0"/>
              <a:t>INDIANA UNIVERSITY BLOOMINGTON</a:t>
            </a:r>
          </a:p>
        </p:txBody>
      </p:sp>
      <p:sp>
        <p:nvSpPr>
          <p:cNvPr id="4" name="Text Placeholder 3"/>
          <p:cNvSpPr>
            <a:spLocks noGrp="1"/>
          </p:cNvSpPr>
          <p:nvPr>
            <p:ph type="body" sz="quarter" idx="11"/>
          </p:nvPr>
        </p:nvSpPr>
        <p:spPr>
          <a:xfrm>
            <a:off x="357425" y="1409856"/>
            <a:ext cx="5203890" cy="169833"/>
          </a:xfrm>
        </p:spPr>
        <p:txBody>
          <a:bodyPr/>
          <a:lstStyle/>
          <a:p>
            <a:r>
              <a:rPr lang="en-US" sz="1100"/>
              <a:t>O’Neill School of Public and Environmental Affairs</a:t>
            </a:r>
          </a:p>
        </p:txBody>
      </p:sp>
      <p:sp>
        <p:nvSpPr>
          <p:cNvPr id="5" name="TextBox 4">
            <a:extLst>
              <a:ext uri="{FF2B5EF4-FFF2-40B4-BE49-F238E27FC236}">
                <a16:creationId xmlns:a16="http://schemas.microsoft.com/office/drawing/2014/main" id="{E22B7186-A936-9746-A155-796B13E0033F}"/>
              </a:ext>
            </a:extLst>
          </p:cNvPr>
          <p:cNvSpPr txBox="1"/>
          <p:nvPr/>
        </p:nvSpPr>
        <p:spPr>
          <a:xfrm>
            <a:off x="362242" y="2430041"/>
            <a:ext cx="4319350" cy="493012"/>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r>
              <a:rPr lang="en-US" sz="1400" b="1" dirty="0">
                <a:solidFill>
                  <a:schemeClr val="bg1"/>
                </a:solidFill>
                <a:cs typeface="Arial"/>
              </a:rPr>
              <a:t>Luis Navarro*, </a:t>
            </a:r>
            <a:r>
              <a:rPr lang="en-US" sz="1400" dirty="0">
                <a:solidFill>
                  <a:schemeClr val="bg1"/>
                </a:solidFill>
                <a:cs typeface="Arial"/>
              </a:rPr>
              <a:t>Craig L. Johnson, Andrey Yushkov, </a:t>
            </a:r>
            <a:r>
              <a:rPr lang="en-US" sz="1400" dirty="0" err="1">
                <a:solidFill>
                  <a:schemeClr val="bg1"/>
                </a:solidFill>
                <a:cs typeface="Arial"/>
              </a:rPr>
              <a:t>Bahawal</a:t>
            </a:r>
            <a:r>
              <a:rPr lang="en-US" sz="1400" dirty="0">
                <a:solidFill>
                  <a:schemeClr val="bg1"/>
                </a:solidFill>
                <a:cs typeface="Arial"/>
              </a:rPr>
              <a:t> </a:t>
            </a:r>
            <a:r>
              <a:rPr lang="en-US" sz="1400" dirty="0" err="1">
                <a:solidFill>
                  <a:schemeClr val="bg1"/>
                </a:solidFill>
                <a:cs typeface="Arial"/>
              </a:rPr>
              <a:t>Sharyar</a:t>
            </a:r>
            <a:endParaRPr lang="en-US" sz="1400" b="1" dirty="0">
              <a:solidFill>
                <a:schemeClr val="bg1"/>
              </a:solidFill>
              <a:cs typeface="Arial"/>
            </a:endParaRPr>
          </a:p>
        </p:txBody>
      </p:sp>
      <p:sp>
        <p:nvSpPr>
          <p:cNvPr id="6" name="TextBox 5">
            <a:extLst>
              <a:ext uri="{FF2B5EF4-FFF2-40B4-BE49-F238E27FC236}">
                <a16:creationId xmlns:a16="http://schemas.microsoft.com/office/drawing/2014/main" id="{F8B69257-E43E-F056-0981-6299885388AA}"/>
              </a:ext>
            </a:extLst>
          </p:cNvPr>
          <p:cNvSpPr txBox="1"/>
          <p:nvPr/>
        </p:nvSpPr>
        <p:spPr>
          <a:xfrm>
            <a:off x="4034217" y="2649458"/>
            <a:ext cx="1848571" cy="308346"/>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pPr algn="r"/>
            <a:r>
              <a:rPr lang="en-US" sz="800" dirty="0">
                <a:solidFill>
                  <a:schemeClr val="bg1"/>
                </a:solidFill>
                <a:cs typeface="Arial"/>
              </a:rPr>
              <a:t>Presentation for the </a:t>
            </a:r>
          </a:p>
          <a:p>
            <a:pPr algn="r"/>
            <a:r>
              <a:rPr lang="en-US" sz="800" dirty="0">
                <a:solidFill>
                  <a:schemeClr val="bg1"/>
                </a:solidFill>
                <a:cs typeface="Arial"/>
              </a:rPr>
              <a:t>ABFM Conference</a:t>
            </a:r>
          </a:p>
        </p:txBody>
      </p:sp>
    </p:spTree>
    <p:extLst>
      <p:ext uri="{BB962C8B-B14F-4D97-AF65-F5344CB8AC3E}">
        <p14:creationId xmlns:p14="http://schemas.microsoft.com/office/powerpoint/2010/main" val="2039518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b="1" spc="-35" dirty="0">
                <a:solidFill>
                  <a:srgbClr val="690204"/>
                </a:solidFill>
                <a:latin typeface="Arial" panose="020B0604020202020204" pitchFamily="34" charset="0"/>
                <a:cs typeface="Arial" panose="020B0604020202020204" pitchFamily="34" charset="0"/>
              </a:rPr>
              <a:t>Introduction</a:t>
            </a:r>
          </a:p>
        </p:txBody>
      </p:sp>
      <p:sp>
        <p:nvSpPr>
          <p:cNvPr id="6" name="object 3">
            <a:extLst>
              <a:ext uri="{FF2B5EF4-FFF2-40B4-BE49-F238E27FC236}">
                <a16:creationId xmlns:a16="http://schemas.microsoft.com/office/drawing/2014/main" id="{6109770A-8F8E-DF70-7B22-2DA18B352FA9}"/>
              </a:ext>
            </a:extLst>
          </p:cNvPr>
          <p:cNvSpPr txBox="1"/>
          <p:nvPr/>
        </p:nvSpPr>
        <p:spPr>
          <a:xfrm>
            <a:off x="180975" y="739775"/>
            <a:ext cx="5791200" cy="1812099"/>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This paper provides an exploration on the determinants of state personal income tax (PIT) reforms. </a:t>
            </a:r>
            <a:endParaRPr lang="en-US" sz="1100" dirty="0">
              <a:latin typeface="Arial" panose="020B0604020202020204" pitchFamily="34" charset="0"/>
              <a:cs typeface="Arial" panose="020B0604020202020204" pitchFamily="34" charset="0"/>
            </a:endParaRPr>
          </a:p>
          <a:p>
            <a:pPr marL="167640" marR="180340" indent="-117475">
              <a:lnSpc>
                <a:spcPct val="101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Using data from the Tax Foundation, we provide a characterization of long-term trends on state income tax reforms. </a:t>
            </a:r>
          </a:p>
          <a:p>
            <a:pPr marL="167640" marR="180340" indent="-117475">
              <a:lnSpc>
                <a:spcPct val="101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This talk: Income Tax Policy --&gt; Top PIT Rates</a:t>
            </a:r>
          </a:p>
          <a:p>
            <a:pPr marL="167640" marR="180340" indent="-117475">
              <a:lnSpc>
                <a:spcPct val="101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We examine and test a theory of fiscal space as determinant of state income tax reform. </a:t>
            </a:r>
          </a:p>
          <a:p>
            <a:pPr marL="167640" marR="180340" indent="-117475">
              <a:lnSpc>
                <a:spcPct val="101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Findings preview: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Federal IG revenues play a mayor role on the determination of state PIT policy; ii) an increase in federal transfers increases the probability of tax reductions.  </a:t>
            </a:r>
          </a:p>
        </p:txBody>
      </p:sp>
    </p:spTree>
    <p:extLst>
      <p:ext uri="{BB962C8B-B14F-4D97-AF65-F5344CB8AC3E}">
        <p14:creationId xmlns:p14="http://schemas.microsoft.com/office/powerpoint/2010/main" val="195212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43742" y="24287"/>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spc="-35" dirty="0">
                <a:solidFill>
                  <a:schemeClr val="tx1"/>
                </a:solidFill>
                <a:latin typeface="Arial" panose="020B0604020202020204" pitchFamily="34" charset="0"/>
                <a:cs typeface="Arial" panose="020B0604020202020204" pitchFamily="34" charset="0"/>
              </a:rPr>
              <a:t>Since the early 2000, we have observed a rising trend on cuts on the top PIT rate. </a:t>
            </a:r>
          </a:p>
        </p:txBody>
      </p:sp>
      <p:sp>
        <p:nvSpPr>
          <p:cNvPr id="3" name="TextBox 2">
            <a:extLst>
              <a:ext uri="{FF2B5EF4-FFF2-40B4-BE49-F238E27FC236}">
                <a16:creationId xmlns:a16="http://schemas.microsoft.com/office/drawing/2014/main" id="{0B45FF2B-EA27-0DBB-B8A5-0F41C7B501D9}"/>
              </a:ext>
            </a:extLst>
          </p:cNvPr>
          <p:cNvSpPr txBox="1"/>
          <p:nvPr/>
        </p:nvSpPr>
        <p:spPr>
          <a:xfrm>
            <a:off x="-9154" y="2829675"/>
            <a:ext cx="6168988" cy="323165"/>
          </a:xfrm>
          <a:prstGeom prst="rect">
            <a:avLst/>
          </a:prstGeom>
          <a:noFill/>
        </p:spPr>
        <p:txBody>
          <a:bodyPr wrap="square">
            <a:spAutoFit/>
          </a:bodyPr>
          <a:lstStyle/>
          <a:p>
            <a:r>
              <a:rPr lang="en-US" sz="500" dirty="0">
                <a:effectLst/>
                <a:latin typeface="Arial" panose="020B0604020202020204" pitchFamily="34" charset="0"/>
                <a:cs typeface="Arial" panose="020B0604020202020204" pitchFamily="34" charset="0"/>
              </a:rPr>
              <a:t>Source: Figure 1 at </a:t>
            </a:r>
            <a:r>
              <a:rPr lang="en-US" sz="500" dirty="0">
                <a:solidFill>
                  <a:srgbClr val="0000FF"/>
                </a:solidFill>
                <a:effectLst/>
                <a:latin typeface="Arial" panose="020B0604020202020204" pitchFamily="34" charset="0"/>
                <a:cs typeface="Arial" panose="020B0604020202020204" pitchFamily="34" charset="0"/>
              </a:rPr>
              <a:t>Johnson et al. (2024</a:t>
            </a:r>
            <a:r>
              <a:rPr lang="en-US" sz="500" dirty="0">
                <a:effectLst/>
                <a:latin typeface="Arial" panose="020B0604020202020204" pitchFamily="34" charset="0"/>
                <a:cs typeface="Arial" panose="020B0604020202020204" pitchFamily="34" charset="0"/>
              </a:rPr>
              <a:t>).Note: Calculations exclude states without a PIT rate. Tax changes for 2002 are not included since our analysis starts on this date. Panel A shows the number of tax changes observed in each year. Panel B shows the cumulative sum of the number of tax changes observed in each year. Both panels show individual lines according to the type of tax policy implemented (i.e., tax increase or tax decrease). Shaded areas correspond to the period of the Great Recession and the COVID-19 pandemic emergency. </a:t>
            </a:r>
            <a:endParaRPr lang="en-US" sz="1200" dirty="0">
              <a:effectLst/>
              <a:latin typeface="Arial" panose="020B0604020202020204" pitchFamily="34" charset="0"/>
              <a:cs typeface="Arial" panose="020B0604020202020204" pitchFamily="34" charset="0"/>
            </a:endParaRPr>
          </a:p>
        </p:txBody>
      </p:sp>
      <p:pic>
        <p:nvPicPr>
          <p:cNvPr id="9" name="Picture 8" descr="A close-up of a graph&#10;&#10;Description automatically generated">
            <a:extLst>
              <a:ext uri="{FF2B5EF4-FFF2-40B4-BE49-F238E27FC236}">
                <a16:creationId xmlns:a16="http://schemas.microsoft.com/office/drawing/2014/main" id="{A4C9643F-3604-B2A0-F0C5-10E49FDCEEC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3375" y="280960"/>
            <a:ext cx="5146868" cy="2573434"/>
          </a:xfrm>
          <a:prstGeom prst="rect">
            <a:avLst/>
          </a:prstGeom>
        </p:spPr>
      </p:pic>
      <p:sp>
        <p:nvSpPr>
          <p:cNvPr id="10" name="object 3">
            <a:extLst>
              <a:ext uri="{FF2B5EF4-FFF2-40B4-BE49-F238E27FC236}">
                <a16:creationId xmlns:a16="http://schemas.microsoft.com/office/drawing/2014/main" id="{DF1B6F87-3E9F-B6F8-7C37-4C2372351BBA}"/>
              </a:ext>
            </a:extLst>
          </p:cNvPr>
          <p:cNvSpPr txBox="1"/>
          <p:nvPr/>
        </p:nvSpPr>
        <p:spPr>
          <a:xfrm>
            <a:off x="3157904" y="671353"/>
            <a:ext cx="1828800" cy="258404"/>
          </a:xfrm>
          <a:prstGeom prst="rect">
            <a:avLst/>
          </a:prstGeom>
        </p:spPr>
        <p:txBody>
          <a:bodyPr vert="horz" wrap="square" lIns="0" tIns="12065" rIns="0" bIns="0" rtlCol="0">
            <a:spAutoFit/>
          </a:bodyPr>
          <a:lstStyle/>
          <a:p>
            <a:pPr marL="50801">
              <a:spcBef>
                <a:spcPts val="400"/>
              </a:spcBef>
              <a:spcAft>
                <a:spcPts val="400"/>
              </a:spcAft>
              <a:tabLst>
                <a:tab pos="167640" algn="l"/>
              </a:tabLst>
            </a:pPr>
            <a:r>
              <a:rPr lang="en-US" sz="800" b="1" spc="-45" dirty="0">
                <a:solidFill>
                  <a:srgbClr val="690204"/>
                </a:solidFill>
                <a:latin typeface="Arial"/>
                <a:cs typeface="Arial"/>
              </a:rPr>
              <a:t>Between 2022-2024, a total of 40 tax changes (38 decreases and 2 increases)</a:t>
            </a:r>
          </a:p>
        </p:txBody>
      </p:sp>
      <p:sp>
        <p:nvSpPr>
          <p:cNvPr id="2" name="object 3">
            <a:extLst>
              <a:ext uri="{FF2B5EF4-FFF2-40B4-BE49-F238E27FC236}">
                <a16:creationId xmlns:a16="http://schemas.microsoft.com/office/drawing/2014/main" id="{21C34685-F314-A8F6-B13C-B045229CF092}"/>
              </a:ext>
            </a:extLst>
          </p:cNvPr>
          <p:cNvSpPr txBox="1"/>
          <p:nvPr/>
        </p:nvSpPr>
        <p:spPr>
          <a:xfrm>
            <a:off x="561975" y="671353"/>
            <a:ext cx="1905000" cy="258404"/>
          </a:xfrm>
          <a:prstGeom prst="rect">
            <a:avLst/>
          </a:prstGeom>
        </p:spPr>
        <p:txBody>
          <a:bodyPr vert="horz" wrap="square" lIns="0" tIns="12065" rIns="0" bIns="0" rtlCol="0">
            <a:spAutoFit/>
          </a:bodyPr>
          <a:lstStyle/>
          <a:p>
            <a:pPr marL="50801">
              <a:tabLst>
                <a:tab pos="167640" algn="l"/>
              </a:tabLst>
            </a:pPr>
            <a:r>
              <a:rPr lang="en-US" sz="800" b="1" spc="-45" dirty="0">
                <a:solidFill>
                  <a:srgbClr val="690204"/>
                </a:solidFill>
                <a:latin typeface="Arial"/>
                <a:cs typeface="Arial"/>
              </a:rPr>
              <a:t>Total Tax Decreases: 118</a:t>
            </a:r>
          </a:p>
          <a:p>
            <a:pPr marL="50801">
              <a:tabLst>
                <a:tab pos="167640" algn="l"/>
              </a:tabLst>
            </a:pPr>
            <a:r>
              <a:rPr lang="en-US" sz="800" b="1" spc="-45" dirty="0">
                <a:solidFill>
                  <a:srgbClr val="690204"/>
                </a:solidFill>
                <a:latin typeface="Arial"/>
                <a:cs typeface="Arial"/>
              </a:rPr>
              <a:t>Total Tax Increases: 34</a:t>
            </a:r>
          </a:p>
        </p:txBody>
      </p:sp>
    </p:spTree>
    <p:extLst>
      <p:ext uri="{BB962C8B-B14F-4D97-AF65-F5344CB8AC3E}">
        <p14:creationId xmlns:p14="http://schemas.microsoft.com/office/powerpoint/2010/main" val="118321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6182" y="53975"/>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spc="-35" dirty="0">
                <a:solidFill>
                  <a:schemeClr val="tx1"/>
                </a:solidFill>
                <a:latin typeface="Arial" panose="020B0604020202020204" pitchFamily="34" charset="0"/>
                <a:cs typeface="Arial" panose="020B0604020202020204" pitchFamily="34" charset="0"/>
              </a:rPr>
              <a:t>This has translated in a decrease on the average (and median) state top PIT rates. </a:t>
            </a:r>
          </a:p>
        </p:txBody>
      </p:sp>
      <p:sp>
        <p:nvSpPr>
          <p:cNvPr id="3" name="TextBox 2">
            <a:extLst>
              <a:ext uri="{FF2B5EF4-FFF2-40B4-BE49-F238E27FC236}">
                <a16:creationId xmlns:a16="http://schemas.microsoft.com/office/drawing/2014/main" id="{0B45FF2B-EA27-0DBB-B8A5-0F41C7B501D9}"/>
              </a:ext>
            </a:extLst>
          </p:cNvPr>
          <p:cNvSpPr txBox="1"/>
          <p:nvPr/>
        </p:nvSpPr>
        <p:spPr>
          <a:xfrm>
            <a:off x="7865" y="2873375"/>
            <a:ext cx="6078416" cy="184666"/>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Note: This graph shows the average (and median) top PIT rate across states that levy a personal income tax.</a:t>
            </a:r>
            <a:endParaRPr lang="en-US" sz="1400" dirty="0">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DCB8419-60FD-4D4B-F430-C4305BB1B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 y="367086"/>
            <a:ext cx="5107793" cy="2553897"/>
          </a:xfrm>
          <a:prstGeom prst="rect">
            <a:avLst/>
          </a:prstGeom>
        </p:spPr>
      </p:pic>
    </p:spTree>
    <p:extLst>
      <p:ext uri="{BB962C8B-B14F-4D97-AF65-F5344CB8AC3E}">
        <p14:creationId xmlns:p14="http://schemas.microsoft.com/office/powerpoint/2010/main" val="38525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6182" y="53975"/>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spc="-35" dirty="0">
                <a:solidFill>
                  <a:schemeClr val="tx1"/>
                </a:solidFill>
                <a:latin typeface="Arial" panose="020B0604020202020204" pitchFamily="34" charset="0"/>
                <a:cs typeface="Arial" panose="020B0604020202020204" pitchFamily="34" charset="0"/>
              </a:rPr>
              <a:t>Approach to PIT reform has been heterogenous across states. </a:t>
            </a:r>
          </a:p>
        </p:txBody>
      </p:sp>
      <p:sp>
        <p:nvSpPr>
          <p:cNvPr id="3" name="TextBox 2">
            <a:extLst>
              <a:ext uri="{FF2B5EF4-FFF2-40B4-BE49-F238E27FC236}">
                <a16:creationId xmlns:a16="http://schemas.microsoft.com/office/drawing/2014/main" id="{0B45FF2B-EA27-0DBB-B8A5-0F41C7B501D9}"/>
              </a:ext>
            </a:extLst>
          </p:cNvPr>
          <p:cNvSpPr txBox="1"/>
          <p:nvPr/>
        </p:nvSpPr>
        <p:spPr>
          <a:xfrm>
            <a:off x="104775" y="2948517"/>
            <a:ext cx="6078416" cy="184666"/>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Note: This graph shows the top PIT rate for some selected states. </a:t>
            </a:r>
            <a:endParaRPr lang="en-US" sz="1400" dirty="0">
              <a:effectLst/>
              <a:latin typeface="Arial" panose="020B0604020202020204" pitchFamily="34" charset="0"/>
              <a:cs typeface="Arial" panose="020B0604020202020204" pitchFamily="34" charset="0"/>
            </a:endParaRPr>
          </a:p>
        </p:txBody>
      </p:sp>
      <p:pic>
        <p:nvPicPr>
          <p:cNvPr id="12" name="Picture 11" descr="A graph of the number of states&#10;&#10;Description automatically generated">
            <a:extLst>
              <a:ext uri="{FF2B5EF4-FFF2-40B4-BE49-F238E27FC236}">
                <a16:creationId xmlns:a16="http://schemas.microsoft.com/office/drawing/2014/main" id="{B8C77A94-B31E-0387-2EDC-7D7D963DA76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552" y="327567"/>
            <a:ext cx="5382470" cy="2691235"/>
          </a:xfrm>
          <a:prstGeom prst="rect">
            <a:avLst/>
          </a:prstGeom>
        </p:spPr>
      </p:pic>
    </p:spTree>
    <p:extLst>
      <p:ext uri="{BB962C8B-B14F-4D97-AF65-F5344CB8AC3E}">
        <p14:creationId xmlns:p14="http://schemas.microsoft.com/office/powerpoint/2010/main" val="2751152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45FF2B-EA27-0DBB-B8A5-0F41C7B501D9}"/>
              </a:ext>
            </a:extLst>
          </p:cNvPr>
          <p:cNvSpPr txBox="1"/>
          <p:nvPr/>
        </p:nvSpPr>
        <p:spPr>
          <a:xfrm>
            <a:off x="-30467" y="2980260"/>
            <a:ext cx="6078416" cy="184666"/>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Note: this map shows the long-term classification of states income tax policy using the categorization algorithm described above.</a:t>
            </a:r>
          </a:p>
        </p:txBody>
      </p:sp>
      <p:sp>
        <p:nvSpPr>
          <p:cNvPr id="2" name="object 2">
            <a:extLst>
              <a:ext uri="{FF2B5EF4-FFF2-40B4-BE49-F238E27FC236}">
                <a16:creationId xmlns:a16="http://schemas.microsoft.com/office/drawing/2014/main" id="{95AAEE78-F94A-B694-AD3D-BE93B34DB3AB}"/>
              </a:ext>
            </a:extLst>
          </p:cNvPr>
          <p:cNvSpPr txBox="1">
            <a:spLocks/>
          </p:cNvSpPr>
          <p:nvPr/>
        </p:nvSpPr>
        <p:spPr>
          <a:xfrm>
            <a:off x="21891" y="0"/>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b="1" spc="-35" dirty="0">
                <a:solidFill>
                  <a:srgbClr val="690204"/>
                </a:solidFill>
                <a:latin typeface="Arial" panose="020B0604020202020204" pitchFamily="34" charset="0"/>
                <a:cs typeface="Arial" panose="020B0604020202020204" pitchFamily="34" charset="0"/>
              </a:rPr>
              <a:t>Income Tax Policy Classification – Long Term (Fixed) Classification</a:t>
            </a:r>
          </a:p>
        </p:txBody>
      </p:sp>
      <p:pic>
        <p:nvPicPr>
          <p:cNvPr id="5" name="Picture 4" descr="A map of the united states&#10;&#10;Description automatically generated">
            <a:extLst>
              <a:ext uri="{FF2B5EF4-FFF2-40B4-BE49-F238E27FC236}">
                <a16:creationId xmlns:a16="http://schemas.microsoft.com/office/drawing/2014/main" id="{7B3D6E9C-81A2-224A-8AF6-78C69381FAB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825" y="565538"/>
            <a:ext cx="4530778" cy="2414722"/>
          </a:xfrm>
          <a:prstGeom prst="rect">
            <a:avLst/>
          </a:prstGeom>
        </p:spPr>
      </p:pic>
      <p:sp>
        <p:nvSpPr>
          <p:cNvPr id="4" name="object 3">
            <a:extLst>
              <a:ext uri="{FF2B5EF4-FFF2-40B4-BE49-F238E27FC236}">
                <a16:creationId xmlns:a16="http://schemas.microsoft.com/office/drawing/2014/main" id="{4BEC2AF3-7DBD-BB33-AC10-0EE48F7A0BE3}"/>
              </a:ext>
            </a:extLst>
          </p:cNvPr>
          <p:cNvSpPr txBox="1"/>
          <p:nvPr/>
        </p:nvSpPr>
        <p:spPr>
          <a:xfrm>
            <a:off x="3350724" y="513150"/>
            <a:ext cx="2742774" cy="2382062"/>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800" b="1" spc="-45" dirty="0">
                <a:latin typeface="Arial" panose="020B0604020202020204" pitchFamily="34" charset="0"/>
                <a:cs typeface="Arial" panose="020B0604020202020204" pitchFamily="34" charset="0"/>
              </a:rPr>
              <a:t>No PIT Rate (9): </a:t>
            </a:r>
            <a:r>
              <a:rPr lang="en-US" sz="800" spc="-45" dirty="0">
                <a:latin typeface="Arial" panose="020B0604020202020204" pitchFamily="34" charset="0"/>
                <a:cs typeface="Arial" panose="020B0604020202020204" pitchFamily="34" charset="0"/>
              </a:rPr>
              <a:t>states that do not levy a personal income tax. </a:t>
            </a:r>
          </a:p>
          <a:p>
            <a:pPr marL="167640" indent="-116839">
              <a:spcBef>
                <a:spcPts val="600"/>
              </a:spcBef>
              <a:spcAft>
                <a:spcPts val="600"/>
              </a:spcAft>
              <a:buFont typeface="Arial"/>
              <a:buChar char="•"/>
              <a:tabLst>
                <a:tab pos="167640" algn="l"/>
              </a:tabLst>
            </a:pPr>
            <a:r>
              <a:rPr lang="en-US" sz="800" b="1" spc="-45" dirty="0">
                <a:latin typeface="Arial" panose="020B0604020202020204" pitchFamily="34" charset="0"/>
                <a:cs typeface="Arial" panose="020B0604020202020204" pitchFamily="34" charset="0"/>
              </a:rPr>
              <a:t>No Tax Change (2): </a:t>
            </a:r>
            <a:r>
              <a:rPr lang="en-US" sz="800" spc="-45" dirty="0">
                <a:latin typeface="Arial" panose="020B0604020202020204" pitchFamily="34" charset="0"/>
                <a:cs typeface="Arial" panose="020B0604020202020204" pitchFamily="34" charset="0"/>
              </a:rPr>
              <a:t>the PIT rate remained constant through all periods. </a:t>
            </a:r>
          </a:p>
          <a:p>
            <a:pPr marL="167640" indent="-116839">
              <a:spcBef>
                <a:spcPts val="600"/>
              </a:spcBef>
              <a:spcAft>
                <a:spcPts val="600"/>
              </a:spcAft>
              <a:buFont typeface="Arial"/>
              <a:buChar char="•"/>
              <a:tabLst>
                <a:tab pos="167640" algn="l"/>
              </a:tabLst>
            </a:pPr>
            <a:r>
              <a:rPr lang="en-US" sz="800" b="1" spc="-45" dirty="0">
                <a:latin typeface="Arial" panose="020B0604020202020204" pitchFamily="34" charset="0"/>
                <a:cs typeface="Arial" panose="020B0604020202020204" pitchFamily="34" charset="0"/>
              </a:rPr>
              <a:t>Tax </a:t>
            </a:r>
            <a:r>
              <a:rPr lang="en-US" sz="800" b="1" spc="-45" dirty="0" err="1">
                <a:latin typeface="Arial" panose="020B0604020202020204" pitchFamily="34" charset="0"/>
                <a:cs typeface="Arial" panose="020B0604020202020204" pitchFamily="34" charset="0"/>
              </a:rPr>
              <a:t>Decreasers</a:t>
            </a:r>
            <a:r>
              <a:rPr lang="en-US" sz="800" b="1" spc="-45" dirty="0">
                <a:latin typeface="Arial" panose="020B0604020202020204" pitchFamily="34" charset="0"/>
                <a:cs typeface="Arial" panose="020B0604020202020204" pitchFamily="34" charset="0"/>
              </a:rPr>
              <a:t> (19): </a:t>
            </a:r>
            <a:r>
              <a:rPr lang="en-US" sz="800" spc="-45" dirty="0">
                <a:latin typeface="Arial" panose="020B0604020202020204" pitchFamily="34" charset="0"/>
                <a:cs typeface="Arial" panose="020B0604020202020204" pitchFamily="34" charset="0"/>
              </a:rPr>
              <a:t>The PIT rate is monotonically ⬇️ over time. All changes on the PIT rate were negative. </a:t>
            </a:r>
          </a:p>
          <a:p>
            <a:pPr marL="167640" indent="-116839">
              <a:spcBef>
                <a:spcPts val="600"/>
              </a:spcBef>
              <a:spcAft>
                <a:spcPts val="600"/>
              </a:spcAft>
              <a:buFont typeface="Arial"/>
              <a:buChar char="•"/>
              <a:tabLst>
                <a:tab pos="167640" algn="l"/>
              </a:tabLst>
            </a:pPr>
            <a:r>
              <a:rPr lang="en-US" sz="800" b="1" spc="-45" dirty="0">
                <a:latin typeface="Arial" panose="020B0604020202020204" pitchFamily="34" charset="0"/>
                <a:cs typeface="Arial" panose="020B0604020202020204" pitchFamily="34" charset="0"/>
              </a:rPr>
              <a:t>Tax Increasers (2): </a:t>
            </a:r>
            <a:r>
              <a:rPr lang="en-US" sz="800" spc="-45" dirty="0">
                <a:latin typeface="Arial" panose="020B0604020202020204" pitchFamily="34" charset="0"/>
                <a:cs typeface="Arial" panose="020B0604020202020204" pitchFamily="34" charset="0"/>
              </a:rPr>
              <a:t>The PIT rate is monotonically </a:t>
            </a:r>
            <a:r>
              <a:rPr lang="en-US" sz="800" spc="-45" dirty="0">
                <a:solidFill>
                  <a:schemeClr val="tx1"/>
                </a:solidFill>
                <a:latin typeface="Arial"/>
                <a:cs typeface="Arial"/>
              </a:rPr>
              <a:t>⬆️</a:t>
            </a:r>
            <a:r>
              <a:rPr lang="en-US" sz="800" spc="-45" dirty="0">
                <a:latin typeface="Arial" panose="020B0604020202020204" pitchFamily="34" charset="0"/>
                <a:cs typeface="Arial" panose="020B0604020202020204" pitchFamily="34" charset="0"/>
              </a:rPr>
              <a:t> over time. All changes on the PIT rate were positive. </a:t>
            </a:r>
          </a:p>
          <a:p>
            <a:pPr marL="167640" indent="-116839">
              <a:spcBef>
                <a:spcPts val="600"/>
              </a:spcBef>
              <a:spcAft>
                <a:spcPts val="600"/>
              </a:spcAft>
              <a:buFont typeface="Arial"/>
              <a:buChar char="•"/>
              <a:tabLst>
                <a:tab pos="167640" algn="l"/>
              </a:tabLst>
            </a:pPr>
            <a:r>
              <a:rPr lang="en-US" sz="800" b="1" spc="-45" dirty="0">
                <a:latin typeface="Arial" panose="020B0604020202020204" pitchFamily="34" charset="0"/>
                <a:cs typeface="Arial" panose="020B0604020202020204" pitchFamily="34" charset="0"/>
              </a:rPr>
              <a:t>Tax Switchers - Net </a:t>
            </a:r>
            <a:r>
              <a:rPr lang="en-US" sz="800" b="1" spc="-45" dirty="0" err="1">
                <a:latin typeface="Arial" panose="020B0604020202020204" pitchFamily="34" charset="0"/>
                <a:cs typeface="Arial" panose="020B0604020202020204" pitchFamily="34" charset="0"/>
              </a:rPr>
              <a:t>Decreasers</a:t>
            </a:r>
            <a:r>
              <a:rPr lang="en-US" sz="800" b="1" spc="-45" dirty="0">
                <a:latin typeface="Arial" panose="020B0604020202020204" pitchFamily="34" charset="0"/>
                <a:cs typeface="Arial" panose="020B0604020202020204" pitchFamily="34" charset="0"/>
              </a:rPr>
              <a:t> (6): </a:t>
            </a:r>
            <a:r>
              <a:rPr lang="en-US" sz="800" spc="-45" dirty="0">
                <a:latin typeface="Arial" panose="020B0604020202020204" pitchFamily="34" charset="0"/>
                <a:cs typeface="Arial" panose="020B0604020202020204" pitchFamily="34" charset="0"/>
              </a:rPr>
              <a:t>changes on the PIT rate were either positive or negative, but the net change (cumulative sum of tax changes) is negative. </a:t>
            </a:r>
          </a:p>
          <a:p>
            <a:pPr marL="167640" indent="-116839">
              <a:spcBef>
                <a:spcPts val="600"/>
              </a:spcBef>
              <a:spcAft>
                <a:spcPts val="600"/>
              </a:spcAft>
              <a:buFont typeface="Arial"/>
              <a:buChar char="•"/>
              <a:tabLst>
                <a:tab pos="167640" algn="l"/>
              </a:tabLst>
            </a:pPr>
            <a:r>
              <a:rPr lang="en-US" sz="800" b="1" spc="-45" dirty="0">
                <a:latin typeface="Arial" panose="020B0604020202020204" pitchFamily="34" charset="0"/>
                <a:cs typeface="Arial" panose="020B0604020202020204" pitchFamily="34" charset="0"/>
              </a:rPr>
              <a:t>Tax Switchers - Net Increasers (12): </a:t>
            </a:r>
            <a:r>
              <a:rPr lang="en-US" sz="800" spc="-45" dirty="0">
                <a:latin typeface="Arial" panose="020B0604020202020204" pitchFamily="34" charset="0"/>
                <a:cs typeface="Arial" panose="020B0604020202020204" pitchFamily="34" charset="0"/>
              </a:rPr>
              <a:t>changes on the PIT rate were either positive or negative, but the net change (cumulative sum of tax changes) is positive.</a:t>
            </a:r>
          </a:p>
        </p:txBody>
      </p:sp>
      <p:sp>
        <p:nvSpPr>
          <p:cNvPr id="8" name="TextBox 7">
            <a:extLst>
              <a:ext uri="{FF2B5EF4-FFF2-40B4-BE49-F238E27FC236}">
                <a16:creationId xmlns:a16="http://schemas.microsoft.com/office/drawing/2014/main" id="{5ABFC5AA-F963-21C8-2067-89DF362EE910}"/>
              </a:ext>
            </a:extLst>
          </p:cNvPr>
          <p:cNvSpPr txBox="1"/>
          <p:nvPr/>
        </p:nvSpPr>
        <p:spPr>
          <a:xfrm>
            <a:off x="-11009" y="226984"/>
            <a:ext cx="3316184" cy="338554"/>
          </a:xfrm>
          <a:prstGeom prst="rect">
            <a:avLst/>
          </a:prstGeom>
          <a:noFill/>
        </p:spPr>
        <p:txBody>
          <a:bodyPr wrap="square">
            <a:spAutoFit/>
          </a:bodyPr>
          <a:lstStyle/>
          <a:p>
            <a:r>
              <a:rPr lang="en-US" sz="800" spc="-45" dirty="0">
                <a:latin typeface="Arial" panose="020B0604020202020204" pitchFamily="34" charset="0"/>
                <a:cs typeface="Arial" panose="020B0604020202020204" pitchFamily="34" charset="0"/>
              </a:rPr>
              <a:t>Considering the trajectory of each state top PIT rate, we assign them to one of the following categories. </a:t>
            </a:r>
          </a:p>
        </p:txBody>
      </p:sp>
    </p:spTree>
    <p:extLst>
      <p:ext uri="{BB962C8B-B14F-4D97-AF65-F5344CB8AC3E}">
        <p14:creationId xmlns:p14="http://schemas.microsoft.com/office/powerpoint/2010/main" val="212962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45FF2B-EA27-0DBB-B8A5-0F41C7B501D9}"/>
              </a:ext>
            </a:extLst>
          </p:cNvPr>
          <p:cNvSpPr txBox="1"/>
          <p:nvPr/>
        </p:nvSpPr>
        <p:spPr>
          <a:xfrm>
            <a:off x="-5757" y="2953973"/>
            <a:ext cx="6078416" cy="184666"/>
          </a:xfrm>
          <a:prstGeom prst="rect">
            <a:avLst/>
          </a:prstGeom>
          <a:noFill/>
        </p:spPr>
        <p:txBody>
          <a:bodyPr wrap="square">
            <a:spAutoFit/>
          </a:bodyPr>
          <a:lstStyle/>
          <a:p>
            <a:r>
              <a:rPr lang="en-US" sz="600" dirty="0">
                <a:effectLst/>
                <a:latin typeface="Arial" panose="020B0604020202020204" pitchFamily="34" charset="0"/>
                <a:cs typeface="Arial" panose="020B0604020202020204" pitchFamily="34" charset="0"/>
              </a:rPr>
              <a:t>Note: this diagram shows how some selected states are classified into one of the categories, given their observed trajectory on PIT rates. </a:t>
            </a:r>
          </a:p>
        </p:txBody>
      </p:sp>
      <p:sp>
        <p:nvSpPr>
          <p:cNvPr id="2" name="object 2">
            <a:extLst>
              <a:ext uri="{FF2B5EF4-FFF2-40B4-BE49-F238E27FC236}">
                <a16:creationId xmlns:a16="http://schemas.microsoft.com/office/drawing/2014/main" id="{95AAEE78-F94A-B694-AD3D-BE93B34DB3AB}"/>
              </a:ext>
            </a:extLst>
          </p:cNvPr>
          <p:cNvSpPr txBox="1">
            <a:spLocks/>
          </p:cNvSpPr>
          <p:nvPr/>
        </p:nvSpPr>
        <p:spPr>
          <a:xfrm>
            <a:off x="21891" y="0"/>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b="1" spc="-35" dirty="0">
                <a:solidFill>
                  <a:srgbClr val="690204"/>
                </a:solidFill>
                <a:latin typeface="Arial" panose="020B0604020202020204" pitchFamily="34" charset="0"/>
                <a:cs typeface="Arial" panose="020B0604020202020204" pitchFamily="34" charset="0"/>
              </a:rPr>
              <a:t>Income Tax Policy Classification – Time-Varying Classification</a:t>
            </a:r>
          </a:p>
        </p:txBody>
      </p:sp>
      <p:pic>
        <p:nvPicPr>
          <p:cNvPr id="6" name="Picture 5" descr="A graph with different colored bars&#10;&#10;Description automatically generated">
            <a:extLst>
              <a:ext uri="{FF2B5EF4-FFF2-40B4-BE49-F238E27FC236}">
                <a16:creationId xmlns:a16="http://schemas.microsoft.com/office/drawing/2014/main" id="{12A49016-B0D8-A30C-CA61-6900EAA6D5F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57" y="256963"/>
            <a:ext cx="5591175" cy="2795588"/>
          </a:xfrm>
          <a:prstGeom prst="rect">
            <a:avLst/>
          </a:prstGeom>
        </p:spPr>
      </p:pic>
    </p:spTree>
    <p:extLst>
      <p:ext uri="{BB962C8B-B14F-4D97-AF65-F5344CB8AC3E}">
        <p14:creationId xmlns:p14="http://schemas.microsoft.com/office/powerpoint/2010/main" val="326828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26985"/>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400" b="1" spc="-35" dirty="0">
                <a:solidFill>
                  <a:srgbClr val="690204"/>
                </a:solidFill>
                <a:latin typeface="Arial" panose="020B0604020202020204" pitchFamily="34" charset="0"/>
                <a:cs typeface="Arial" panose="020B0604020202020204" pitchFamily="34" charset="0"/>
              </a:rPr>
              <a:t>Research Question and Hypotheses</a:t>
            </a:r>
          </a:p>
        </p:txBody>
      </p:sp>
      <p:sp>
        <p:nvSpPr>
          <p:cNvPr id="6" name="object 3">
            <a:extLst>
              <a:ext uri="{FF2B5EF4-FFF2-40B4-BE49-F238E27FC236}">
                <a16:creationId xmlns:a16="http://schemas.microsoft.com/office/drawing/2014/main" id="{6109770A-8F8E-DF70-7B22-2DA18B352FA9}"/>
              </a:ext>
            </a:extLst>
          </p:cNvPr>
          <p:cNvSpPr txBox="1"/>
          <p:nvPr/>
        </p:nvSpPr>
        <p:spPr>
          <a:xfrm>
            <a:off x="104775" y="292880"/>
            <a:ext cx="5791200" cy="1366400"/>
          </a:xfrm>
          <a:prstGeom prst="rect">
            <a:avLst/>
          </a:prstGeom>
        </p:spPr>
        <p:txBody>
          <a:bodyPr vert="horz" wrap="square" lIns="0" tIns="12065" rIns="0" bIns="0" rtlCol="0">
            <a:spAutoFit/>
          </a:bodyPr>
          <a:lstStyle/>
          <a:p>
            <a:r>
              <a:rPr lang="en-US" sz="1050" b="1" spc="-45" dirty="0">
                <a:latin typeface="Arial" panose="020B0604020202020204" pitchFamily="34" charset="0"/>
                <a:cs typeface="Arial" panose="020B0604020202020204" pitchFamily="34" charset="0"/>
              </a:rPr>
              <a:t>Research Question: </a:t>
            </a:r>
            <a:r>
              <a:rPr lang="en-US" sz="1050" spc="-45" dirty="0">
                <a:latin typeface="Arial" panose="020B0604020202020204" pitchFamily="34" charset="0"/>
                <a:cs typeface="Arial" panose="020B0604020202020204" pitchFamily="34" charset="0"/>
              </a:rPr>
              <a:t>what are the main determinants behind state personal income tax reform? </a:t>
            </a:r>
            <a:endParaRPr lang="en-US" sz="1050" b="1" spc="-45" dirty="0">
              <a:latin typeface="Arial" panose="020B0604020202020204" pitchFamily="34" charset="0"/>
              <a:cs typeface="Arial" panose="020B0604020202020204" pitchFamily="34" charset="0"/>
            </a:endParaRPr>
          </a:p>
          <a:p>
            <a:pPr marL="167640" indent="-116839">
              <a:spcBef>
                <a:spcPts val="600"/>
              </a:spcBef>
              <a:spcAft>
                <a:spcPts val="600"/>
              </a:spcAft>
              <a:buFont typeface="Arial"/>
              <a:buChar char="•"/>
              <a:tabLst>
                <a:tab pos="167640" algn="l"/>
              </a:tabLst>
            </a:pPr>
            <a:r>
              <a:rPr lang="en-US" sz="1050" b="1" spc="-45" dirty="0">
                <a:latin typeface="Arial" panose="020B0604020202020204" pitchFamily="34" charset="0"/>
                <a:cs typeface="Arial" panose="020B0604020202020204" pitchFamily="34" charset="0"/>
              </a:rPr>
              <a:t>Fiscal Space: </a:t>
            </a:r>
            <a:r>
              <a:rPr lang="en-US" sz="1050" spc="-45" dirty="0">
                <a:latin typeface="Arial" panose="020B0604020202020204" pitchFamily="34" charset="0"/>
                <a:cs typeface="Arial" panose="020B0604020202020204" pitchFamily="34" charset="0"/>
              </a:rPr>
              <a:t> </a:t>
            </a:r>
            <a:r>
              <a:rPr lang="en-US" sz="1050" i="1" spc="-45" dirty="0">
                <a:latin typeface="Arial" panose="020B0604020202020204" pitchFamily="34" charset="0"/>
                <a:cs typeface="Arial" panose="020B0604020202020204" pitchFamily="34" charset="0"/>
              </a:rPr>
              <a:t>room in a government´s budget that allows it to provide resources for a desired purpose without jeopardizing the sustainability of its financial position or the stability of the economy. (IMF)</a:t>
            </a:r>
          </a:p>
          <a:p>
            <a:pPr marL="167640" indent="-116839">
              <a:spcBef>
                <a:spcPts val="600"/>
              </a:spcBef>
              <a:spcAft>
                <a:spcPts val="600"/>
              </a:spcAft>
              <a:buFont typeface="Arial"/>
              <a:buChar char="•"/>
              <a:tabLst>
                <a:tab pos="167640" algn="l"/>
              </a:tabLst>
            </a:pPr>
            <a:r>
              <a:rPr lang="en-US" sz="1050" b="1" spc="-45" dirty="0">
                <a:latin typeface="Arial" panose="020B0604020202020204" pitchFamily="34" charset="0"/>
                <a:cs typeface="Arial" panose="020B0604020202020204" pitchFamily="34" charset="0"/>
              </a:rPr>
              <a:t>Theory: </a:t>
            </a:r>
            <a:r>
              <a:rPr lang="en-US" sz="1050" spc="-45" dirty="0">
                <a:latin typeface="Arial" panose="020B0604020202020204" pitchFamily="34" charset="0"/>
                <a:cs typeface="Arial" panose="020B0604020202020204" pitchFamily="34" charset="0"/>
              </a:rPr>
              <a:t>states with more fiscal space are more likely to decrease taxes (and </a:t>
            </a:r>
            <a:r>
              <a:rPr lang="en-US" sz="1050" spc="-45" dirty="0" err="1">
                <a:latin typeface="Arial" panose="020B0604020202020204" pitchFamily="34" charset="0"/>
                <a:cs typeface="Arial" panose="020B0604020202020204" pitchFamily="34" charset="0"/>
              </a:rPr>
              <a:t>viceversa</a:t>
            </a:r>
            <a:r>
              <a:rPr lang="en-US" sz="1050" spc="-45" dirty="0">
                <a:latin typeface="Arial" panose="020B0604020202020204" pitchFamily="34" charset="0"/>
                <a:cs typeface="Arial" panose="020B0604020202020204" pitchFamily="34" charset="0"/>
              </a:rPr>
              <a:t>). </a:t>
            </a:r>
          </a:p>
          <a:p>
            <a:pPr marL="167640" indent="-116839">
              <a:spcBef>
                <a:spcPts val="600"/>
              </a:spcBef>
              <a:spcAft>
                <a:spcPts val="600"/>
              </a:spcAft>
              <a:buFont typeface="Arial"/>
              <a:buChar char="•"/>
              <a:tabLst>
                <a:tab pos="167640" algn="l"/>
              </a:tabLst>
            </a:pPr>
            <a:r>
              <a:rPr lang="en-US" sz="1050" b="1" spc="-45" dirty="0">
                <a:latin typeface="Arial" panose="020B0604020202020204" pitchFamily="34" charset="0"/>
                <a:cs typeface="Arial" panose="020B0604020202020204" pitchFamily="34" charset="0"/>
              </a:rPr>
              <a:t>Measures of Fiscal Space: </a:t>
            </a:r>
            <a:r>
              <a:rPr lang="en-US" sz="1050" spc="-45" dirty="0" err="1">
                <a:latin typeface="Arial" panose="020B0604020202020204" pitchFamily="34" charset="0"/>
                <a:cs typeface="Arial" panose="020B0604020202020204" pitchFamily="34" charset="0"/>
              </a:rPr>
              <a:t>i</a:t>
            </a:r>
            <a:r>
              <a:rPr lang="en-US" sz="1050" spc="-45" dirty="0">
                <a:latin typeface="Arial" panose="020B0604020202020204" pitchFamily="34" charset="0"/>
                <a:cs typeface="Arial" panose="020B0604020202020204" pitchFamily="34" charset="0"/>
              </a:rPr>
              <a:t>) Fed IG Transfers; ii) Outstanding Debt; iii) Net Operating Balance; iv) General Fund (GF) Balance. (Expressed as % of state GDP). </a:t>
            </a:r>
            <a:endParaRPr lang="en-US" sz="1050" b="1" spc="-45"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31CCD528-AA13-9B03-4555-D7662A5A6372}"/>
              </a:ext>
            </a:extLst>
          </p:cNvPr>
          <p:cNvGraphicFramePr>
            <a:graphicFrameLocks noGrp="1"/>
          </p:cNvGraphicFramePr>
          <p:nvPr>
            <p:extLst>
              <p:ext uri="{D42A27DB-BD31-4B8C-83A1-F6EECF244321}">
                <p14:modId xmlns:p14="http://schemas.microsoft.com/office/powerpoint/2010/main" val="2395503404"/>
              </p:ext>
            </p:extLst>
          </p:nvPr>
        </p:nvGraphicFramePr>
        <p:xfrm>
          <a:off x="114091" y="1805204"/>
          <a:ext cx="4495800" cy="1203960"/>
        </p:xfrm>
        <a:graphic>
          <a:graphicData uri="http://schemas.openxmlformats.org/drawingml/2006/table">
            <a:tbl>
              <a:tblPr firstRow="1" bandRow="1">
                <a:tableStyleId>{5C22544A-7EE6-4342-B048-85BDC9FD1C3A}</a:tableStyleId>
              </a:tblPr>
              <a:tblGrid>
                <a:gridCol w="1123950">
                  <a:extLst>
                    <a:ext uri="{9D8B030D-6E8A-4147-A177-3AD203B41FA5}">
                      <a16:colId xmlns:a16="http://schemas.microsoft.com/office/drawing/2014/main" val="1682527792"/>
                    </a:ext>
                  </a:extLst>
                </a:gridCol>
                <a:gridCol w="1123950">
                  <a:extLst>
                    <a:ext uri="{9D8B030D-6E8A-4147-A177-3AD203B41FA5}">
                      <a16:colId xmlns:a16="http://schemas.microsoft.com/office/drawing/2014/main" val="1687788251"/>
                    </a:ext>
                  </a:extLst>
                </a:gridCol>
                <a:gridCol w="1123950">
                  <a:extLst>
                    <a:ext uri="{9D8B030D-6E8A-4147-A177-3AD203B41FA5}">
                      <a16:colId xmlns:a16="http://schemas.microsoft.com/office/drawing/2014/main" val="3688342564"/>
                    </a:ext>
                  </a:extLst>
                </a:gridCol>
                <a:gridCol w="1123950">
                  <a:extLst>
                    <a:ext uri="{9D8B030D-6E8A-4147-A177-3AD203B41FA5}">
                      <a16:colId xmlns:a16="http://schemas.microsoft.com/office/drawing/2014/main" val="1110179684"/>
                    </a:ext>
                  </a:extLst>
                </a:gridCol>
              </a:tblGrid>
              <a:tr h="182880">
                <a:tc>
                  <a:txBody>
                    <a:bodyPr/>
                    <a:lstStyle/>
                    <a:p>
                      <a:endParaRPr lang="en-US" sz="9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900" dirty="0">
                          <a:latin typeface="Arial" panose="020B0604020202020204" pitchFamily="34" charset="0"/>
                          <a:cs typeface="Arial" panose="020B0604020202020204" pitchFamily="34" charset="0"/>
                        </a:rPr>
                        <a:t>Fiscal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900" dirty="0" err="1">
                          <a:latin typeface="Arial" panose="020B0604020202020204" pitchFamily="34" charset="0"/>
                          <a:cs typeface="Arial" panose="020B0604020202020204" pitchFamily="34" charset="0"/>
                        </a:rPr>
                        <a:t>Pr</a:t>
                      </a:r>
                      <a:r>
                        <a:rPr lang="en-US" sz="900" dirty="0">
                          <a:latin typeface="Arial" panose="020B0604020202020204" pitchFamily="34" charset="0"/>
                          <a:cs typeface="Arial" panose="020B0604020202020204" pitchFamily="34" charset="0"/>
                        </a:rPr>
                        <a:t>(Tax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900" dirty="0" err="1">
                          <a:latin typeface="Arial" panose="020B0604020202020204" pitchFamily="34" charset="0"/>
                          <a:cs typeface="Arial" panose="020B0604020202020204" pitchFamily="34" charset="0"/>
                        </a:rPr>
                        <a:t>Pr</a:t>
                      </a:r>
                      <a:r>
                        <a:rPr lang="en-US" sz="900" dirty="0">
                          <a:latin typeface="Arial" panose="020B0604020202020204" pitchFamily="34" charset="0"/>
                          <a:cs typeface="Arial" panose="020B0604020202020204" pitchFamily="34" charset="0"/>
                        </a:rPr>
                        <a:t>(Tax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extLst>
                  <a:ext uri="{0D108BD9-81ED-4DB2-BD59-A6C34878D82A}">
                    <a16:rowId xmlns:a16="http://schemas.microsoft.com/office/drawing/2014/main" val="3617916102"/>
                  </a:ext>
                </a:extLst>
              </a:tr>
              <a:tr h="182880">
                <a:tc>
                  <a:txBody>
                    <a:bodyPr/>
                    <a:lstStyle/>
                    <a:p>
                      <a:r>
                        <a:rPr lang="en-US" sz="900" dirty="0">
                          <a:latin typeface="Arial" panose="020B0604020202020204" pitchFamily="34" charset="0"/>
                          <a:cs typeface="Arial" panose="020B0604020202020204" pitchFamily="34" charset="0"/>
                        </a:rPr>
                        <a:t>Fed IG Transfers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785553"/>
                  </a:ext>
                </a:extLst>
              </a:tr>
              <a:tr h="182880">
                <a:tc>
                  <a:txBody>
                    <a:bodyPr/>
                    <a:lstStyle/>
                    <a:p>
                      <a:r>
                        <a:rPr lang="en-US" sz="900" dirty="0">
                          <a:latin typeface="Arial" panose="020B0604020202020204" pitchFamily="34" charset="0"/>
                          <a:cs typeface="Arial" panose="020B0604020202020204" pitchFamily="34" charset="0"/>
                        </a:rPr>
                        <a:t>Outstanding Debt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1321057"/>
                  </a:ext>
                </a:extLst>
              </a:tr>
              <a:tr h="182880">
                <a:tc>
                  <a:txBody>
                    <a:bodyPr/>
                    <a:lstStyle/>
                    <a:p>
                      <a:r>
                        <a:rPr lang="en-US" sz="900" dirty="0">
                          <a:latin typeface="Arial" panose="020B0604020202020204" pitchFamily="34" charset="0"/>
                          <a:cs typeface="Arial" panose="020B0604020202020204" pitchFamily="34" charset="0"/>
                        </a:rPr>
                        <a:t>Fiscal Balance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9652294"/>
                  </a:ext>
                </a:extLst>
              </a:tr>
              <a:tr h="182880">
                <a:tc>
                  <a:txBody>
                    <a:bodyPr/>
                    <a:lstStyle/>
                    <a:p>
                      <a:r>
                        <a:rPr lang="en-US" sz="900" dirty="0">
                          <a:latin typeface="Arial" panose="020B0604020202020204" pitchFamily="34" charset="0"/>
                          <a:cs typeface="Arial" panose="020B0604020202020204" pitchFamily="34" charset="0"/>
                        </a:rPr>
                        <a:t>GF Balance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00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2202923"/>
                  </a:ext>
                </a:extLst>
              </a:tr>
            </a:tbl>
          </a:graphicData>
        </a:graphic>
      </p:graphicFrame>
      <p:sp>
        <p:nvSpPr>
          <p:cNvPr id="3" name="Rectangle 2">
            <a:extLst>
              <a:ext uri="{FF2B5EF4-FFF2-40B4-BE49-F238E27FC236}">
                <a16:creationId xmlns:a16="http://schemas.microsoft.com/office/drawing/2014/main" id="{02E5BB6C-3A63-B076-07CB-0A568CDCD13C}"/>
              </a:ext>
            </a:extLst>
          </p:cNvPr>
          <p:cNvSpPr/>
          <p:nvPr/>
        </p:nvSpPr>
        <p:spPr>
          <a:xfrm>
            <a:off x="2231990" y="1692320"/>
            <a:ext cx="2514600" cy="1442695"/>
          </a:xfrm>
          <a:prstGeom prst="rect">
            <a:avLst/>
          </a:prstGeom>
          <a:noFill/>
          <a:ln>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50FFCD7-FD00-C5E4-9A2A-E6869BB5FEC9}"/>
              </a:ext>
            </a:extLst>
          </p:cNvPr>
          <p:cNvSpPr txBox="1"/>
          <p:nvPr/>
        </p:nvSpPr>
        <p:spPr>
          <a:xfrm>
            <a:off x="4781550" y="2263775"/>
            <a:ext cx="1371600" cy="415498"/>
          </a:xfrm>
          <a:prstGeom prst="rect">
            <a:avLst/>
          </a:prstGeom>
          <a:noFill/>
        </p:spPr>
        <p:txBody>
          <a:bodyPr wrap="square">
            <a:spAutoFit/>
          </a:bodyPr>
          <a:lstStyle/>
          <a:p>
            <a:r>
              <a:rPr lang="en-US" sz="1050" b="1" spc="-45" dirty="0">
                <a:solidFill>
                  <a:srgbClr val="690204"/>
                </a:solidFill>
                <a:latin typeface="Arial" panose="020B0604020202020204" pitchFamily="34" charset="0"/>
                <a:cs typeface="Arial" panose="020B0604020202020204" pitchFamily="34" charset="0"/>
              </a:rPr>
              <a:t>Testable Hypotheses</a:t>
            </a:r>
            <a:endParaRPr lang="en-US" sz="1050" spc="-45" dirty="0">
              <a:solidFill>
                <a:srgbClr val="69020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4950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Empirical Model</a:t>
            </a:r>
          </a:p>
        </p:txBody>
      </p:sp>
      <p:grpSp>
        <p:nvGrpSpPr>
          <p:cNvPr id="4" name="Group 3">
            <a:extLst>
              <a:ext uri="{FF2B5EF4-FFF2-40B4-BE49-F238E27FC236}">
                <a16:creationId xmlns:a16="http://schemas.microsoft.com/office/drawing/2014/main" id="{0559B3FF-D422-620F-827A-C422357FDB0F}"/>
              </a:ext>
            </a:extLst>
          </p:cNvPr>
          <p:cNvGrpSpPr/>
          <p:nvPr/>
        </p:nvGrpSpPr>
        <p:grpSpPr>
          <a:xfrm>
            <a:off x="85725" y="292747"/>
            <a:ext cx="5810394" cy="1371600"/>
            <a:chOff x="714375" y="1120775"/>
            <a:chExt cx="4476115" cy="987092"/>
          </a:xfrm>
        </p:grpSpPr>
        <p:sp>
          <p:nvSpPr>
            <p:cNvPr id="8" name="object 3">
              <a:extLst>
                <a:ext uri="{FF2B5EF4-FFF2-40B4-BE49-F238E27FC236}">
                  <a16:creationId xmlns:a16="http://schemas.microsoft.com/office/drawing/2014/main" id="{C1D176EE-8162-29AE-EC1F-2A39DFBCBB76}"/>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7" name="object 4">
              <a:extLst>
                <a:ext uri="{FF2B5EF4-FFF2-40B4-BE49-F238E27FC236}">
                  <a16:creationId xmlns:a16="http://schemas.microsoft.com/office/drawing/2014/main" id="{8FE01CA4-A096-5D50-F690-C2954002EDC1}"/>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Multinomial Logit Model</a:t>
              </a:r>
              <a:endParaRPr sz="1000" dirty="0">
                <a:latin typeface="Tahoma"/>
                <a:cs typeface="Tahoma"/>
              </a:endParaRPr>
            </a:p>
          </p:txBody>
        </p:sp>
        <p:grpSp>
          <p:nvGrpSpPr>
            <p:cNvPr id="21" name="object 5">
              <a:extLst>
                <a:ext uri="{FF2B5EF4-FFF2-40B4-BE49-F238E27FC236}">
                  <a16:creationId xmlns:a16="http://schemas.microsoft.com/office/drawing/2014/main" id="{0B54C947-21E8-95DB-3269-6AEC5CAEA43B}"/>
                </a:ext>
              </a:extLst>
            </p:cNvPr>
            <p:cNvGrpSpPr/>
            <p:nvPr/>
          </p:nvGrpSpPr>
          <p:grpSpPr>
            <a:xfrm>
              <a:off x="714375" y="1283996"/>
              <a:ext cx="4476115" cy="823871"/>
              <a:chOff x="66229" y="1425651"/>
              <a:chExt cx="4476115" cy="823871"/>
            </a:xfrm>
          </p:grpSpPr>
          <p:pic>
            <p:nvPicPr>
              <p:cNvPr id="22" name="object 6">
                <a:extLst>
                  <a:ext uri="{FF2B5EF4-FFF2-40B4-BE49-F238E27FC236}">
                    <a16:creationId xmlns:a16="http://schemas.microsoft.com/office/drawing/2014/main" id="{C4ED2C4B-D40C-4A4E-712F-273EE7958716}"/>
                  </a:ext>
                </a:extLst>
              </p:cNvPr>
              <p:cNvPicPr/>
              <p:nvPr/>
            </p:nvPicPr>
            <p:blipFill>
              <a:blip r:embed="rId3" cstate="print"/>
              <a:stretch>
                <a:fillRect/>
              </a:stretch>
            </p:blipFill>
            <p:spPr>
              <a:xfrm>
                <a:off x="66229" y="1425651"/>
                <a:ext cx="4475587" cy="50609"/>
              </a:xfrm>
              <a:prstGeom prst="rect">
                <a:avLst/>
              </a:prstGeom>
            </p:spPr>
          </p:pic>
          <p:sp>
            <p:nvSpPr>
              <p:cNvPr id="24" name="object 8">
                <a:extLst>
                  <a:ext uri="{FF2B5EF4-FFF2-40B4-BE49-F238E27FC236}">
                    <a16:creationId xmlns:a16="http://schemas.microsoft.com/office/drawing/2014/main" id="{F480D2B1-D996-4549-8CC3-8D6A24E08294}"/>
                  </a:ext>
                </a:extLst>
              </p:cNvPr>
              <p:cNvSpPr/>
              <p:nvPr/>
            </p:nvSpPr>
            <p:spPr>
              <a:xfrm>
                <a:off x="66229" y="1469927"/>
                <a:ext cx="4476115" cy="77959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B58A95-DE94-B02C-DEC1-FFD7E1071179}"/>
                  </a:ext>
                </a:extLst>
              </p:cNvPr>
              <p:cNvSpPr txBox="1"/>
              <p:nvPr/>
            </p:nvSpPr>
            <p:spPr>
              <a:xfrm>
                <a:off x="98848" y="557994"/>
                <a:ext cx="5797528" cy="888192"/>
              </a:xfrm>
              <a:prstGeom prst="rect">
                <a:avLst/>
              </a:prstGeom>
              <a:noFill/>
            </p:spPr>
            <p:txBody>
              <a:bodyPr wrap="square">
                <a:spAutoFit/>
              </a:bodyPr>
              <a:lstStyle/>
              <a:p>
                <a:pPr>
                  <a:spcBef>
                    <a:spcPts val="300"/>
                  </a:spcBef>
                  <a:spcAft>
                    <a:spcPts val="300"/>
                  </a:spcAft>
                </a:pPr>
                <a:r>
                  <a:rPr lang="en-US" sz="1100" spc="-25" dirty="0">
                    <a:latin typeface="Arial"/>
                    <a:cs typeface="Arial"/>
                  </a:rPr>
                  <a:t>We estimate the probability of state </a:t>
                </a:r>
                <a:r>
                  <a:rPr lang="en-US" sz="1100" spc="-25" dirty="0" err="1">
                    <a:latin typeface="Arial"/>
                    <a:cs typeface="Arial"/>
                  </a:rPr>
                  <a:t>i</a:t>
                </a:r>
                <a:r>
                  <a:rPr lang="en-US" sz="1100" spc="-25" dirty="0">
                    <a:latin typeface="Arial"/>
                    <a:cs typeface="Arial"/>
                  </a:rPr>
                  <a:t> being assigned into tax policy category k, relative to being assigned to the ”No Tax Change” category. </a:t>
                </a:r>
              </a:p>
              <a:p>
                <a:pPr>
                  <a:spcBef>
                    <a:spcPts val="300"/>
                  </a:spcBef>
                  <a:spcAft>
                    <a:spcPts val="300"/>
                  </a:spcAft>
                </a:pPr>
                <a14:m>
                  <m:oMathPara xmlns:m="http://schemas.openxmlformats.org/officeDocument/2006/math">
                    <m:oMathParaPr>
                      <m:jc m:val="centerGroup"/>
                    </m:oMathParaPr>
                    <m:oMath xmlns:m="http://schemas.openxmlformats.org/officeDocument/2006/math">
                      <m:func>
                        <m:funcPr>
                          <m:ctrlPr>
                            <a:rPr lang="en-US" sz="1100" b="0" i="1" spc="-25" smtClean="0">
                              <a:latin typeface="Cambria Math" panose="02040503050406030204" pitchFamily="18" charset="0"/>
                              <a:cs typeface="Arial"/>
                            </a:rPr>
                          </m:ctrlPr>
                        </m:funcPr>
                        <m:fName>
                          <m:r>
                            <m:rPr>
                              <m:sty m:val="p"/>
                            </m:rPr>
                            <a:rPr lang="en-US" sz="1100" b="0" i="0" spc="-25" smtClean="0">
                              <a:latin typeface="Cambria Math" panose="02040503050406030204" pitchFamily="18" charset="0"/>
                              <a:cs typeface="Arial"/>
                            </a:rPr>
                            <m:t>log</m:t>
                          </m:r>
                        </m:fName>
                        <m:e>
                          <m:d>
                            <m:dPr>
                              <m:ctrlPr>
                                <a:rPr lang="en-US" sz="1100" b="0" i="1" spc="-25" smtClean="0">
                                  <a:latin typeface="Cambria Math" panose="02040503050406030204" pitchFamily="18" charset="0"/>
                                  <a:cs typeface="Arial"/>
                                </a:rPr>
                              </m:ctrlPr>
                            </m:dPr>
                            <m:e>
                              <m:f>
                                <m:fPr>
                                  <m:ctrlPr>
                                    <a:rPr lang="en-US" sz="1100" b="0" i="1" spc="-25" smtClean="0">
                                      <a:latin typeface="Cambria Math" panose="02040503050406030204" pitchFamily="18" charset="0"/>
                                      <a:cs typeface="Arial"/>
                                    </a:rPr>
                                  </m:ctrlPr>
                                </m:fPr>
                                <m:num>
                                  <m:func>
                                    <m:funcPr>
                                      <m:ctrlPr>
                                        <a:rPr lang="en-US" sz="1100" b="0" i="1" spc="-25" smtClean="0">
                                          <a:latin typeface="Cambria Math" panose="02040503050406030204" pitchFamily="18" charset="0"/>
                                          <a:cs typeface="Arial"/>
                                        </a:rPr>
                                      </m:ctrlPr>
                                    </m:funcPr>
                                    <m:fName>
                                      <m:r>
                                        <m:rPr>
                                          <m:sty m:val="p"/>
                                        </m:rPr>
                                        <a:rPr lang="en-US" sz="1100" b="0" i="0" spc="-25" smtClean="0">
                                          <a:latin typeface="Cambria Math" panose="02040503050406030204" pitchFamily="18" charset="0"/>
                                          <a:cs typeface="Arial"/>
                                        </a:rPr>
                                        <m:t>Pr</m:t>
                                      </m:r>
                                    </m:fName>
                                    <m:e>
                                      <m:d>
                                        <m:dPr>
                                          <m:ctrlPr>
                                            <a:rPr lang="en-US" sz="1100" b="0" i="1" spc="-25" smtClean="0">
                                              <a:latin typeface="Cambria Math" panose="02040503050406030204" pitchFamily="18" charset="0"/>
                                              <a:cs typeface="Arial"/>
                                            </a:rPr>
                                          </m:ctrlPr>
                                        </m:dPr>
                                        <m:e>
                                          <m:r>
                                            <a:rPr lang="en-US" sz="1100" b="0" i="1" spc="-25" smtClean="0">
                                              <a:latin typeface="Cambria Math" panose="02040503050406030204" pitchFamily="18" charset="0"/>
                                              <a:cs typeface="Arial"/>
                                            </a:rPr>
                                            <m:t>𝑇𝑎𝑥𝐶𝑙𝑎𝑠</m:t>
                                          </m:r>
                                          <m:sSub>
                                            <m:sSubPr>
                                              <m:ctrlPr>
                                                <a:rPr lang="en-US" sz="1100" b="0" i="1" spc="-25" smtClean="0">
                                                  <a:latin typeface="Cambria Math" panose="02040503050406030204" pitchFamily="18" charset="0"/>
                                                  <a:cs typeface="Arial"/>
                                                </a:rPr>
                                              </m:ctrlPr>
                                            </m:sSubPr>
                                            <m:e>
                                              <m:r>
                                                <a:rPr lang="en-US" sz="1100" b="0" i="1" spc="-25" smtClean="0">
                                                  <a:latin typeface="Cambria Math" panose="02040503050406030204" pitchFamily="18" charset="0"/>
                                                  <a:cs typeface="Arial"/>
                                                </a:rPr>
                                                <m:t>𝑠</m:t>
                                              </m:r>
                                            </m:e>
                                            <m:sub>
                                              <m:r>
                                                <a:rPr lang="en-US" sz="1100" b="0" i="1" spc="-25" smtClean="0">
                                                  <a:latin typeface="Cambria Math" panose="02040503050406030204" pitchFamily="18" charset="0"/>
                                                  <a:cs typeface="Arial"/>
                                                </a:rPr>
                                                <m:t>𝑖𝑡</m:t>
                                              </m:r>
                                              <m:r>
                                                <a:rPr lang="en-US" sz="1100" b="0" i="1" spc="-25" smtClean="0">
                                                  <a:latin typeface="Cambria Math" panose="02040503050406030204" pitchFamily="18" charset="0"/>
                                                  <a:cs typeface="Arial"/>
                                                </a:rPr>
                                                <m:t>+1</m:t>
                                              </m:r>
                                            </m:sub>
                                          </m:sSub>
                                          <m:r>
                                            <a:rPr lang="en-US" sz="1100" b="0" i="1" spc="-25" smtClean="0">
                                              <a:latin typeface="Cambria Math" panose="02040503050406030204" pitchFamily="18" charset="0"/>
                                              <a:cs typeface="Arial"/>
                                            </a:rPr>
                                            <m:t>=</m:t>
                                          </m:r>
                                          <m:r>
                                            <a:rPr lang="en-US" sz="1100" b="0" i="1" spc="-25" smtClean="0">
                                              <a:latin typeface="Cambria Math" panose="02040503050406030204" pitchFamily="18" charset="0"/>
                                              <a:cs typeface="Arial"/>
                                            </a:rPr>
                                            <m:t>𝑘</m:t>
                                          </m:r>
                                        </m:e>
                                      </m:d>
                                    </m:e>
                                  </m:func>
                                </m:num>
                                <m:den>
                                  <m:func>
                                    <m:funcPr>
                                      <m:ctrlPr>
                                        <a:rPr lang="en-US" sz="1100" b="0" i="1" spc="-25" smtClean="0">
                                          <a:latin typeface="Cambria Math" panose="02040503050406030204" pitchFamily="18" charset="0"/>
                                          <a:cs typeface="Arial"/>
                                        </a:rPr>
                                      </m:ctrlPr>
                                    </m:funcPr>
                                    <m:fName>
                                      <m:r>
                                        <m:rPr>
                                          <m:sty m:val="p"/>
                                        </m:rPr>
                                        <a:rPr lang="en-US" sz="1100" b="0" i="0" spc="-25" smtClean="0">
                                          <a:latin typeface="Cambria Math" panose="02040503050406030204" pitchFamily="18" charset="0"/>
                                          <a:cs typeface="Arial"/>
                                        </a:rPr>
                                        <m:t>Pr</m:t>
                                      </m:r>
                                    </m:fName>
                                    <m:e>
                                      <m:d>
                                        <m:dPr>
                                          <m:ctrlPr>
                                            <a:rPr lang="en-US" sz="1100" b="0" i="1" spc="-25" smtClean="0">
                                              <a:latin typeface="Cambria Math" panose="02040503050406030204" pitchFamily="18" charset="0"/>
                                              <a:cs typeface="Arial"/>
                                            </a:rPr>
                                          </m:ctrlPr>
                                        </m:dPr>
                                        <m:e>
                                          <m:r>
                                            <a:rPr lang="en-US" sz="1100" b="0" i="1" spc="-25" smtClean="0">
                                              <a:latin typeface="Cambria Math" panose="02040503050406030204" pitchFamily="18" charset="0"/>
                                              <a:cs typeface="Arial"/>
                                            </a:rPr>
                                            <m:t>𝑇𝑎𝑥𝐶𝑙𝑎𝑠</m:t>
                                          </m:r>
                                          <m:sSub>
                                            <m:sSubPr>
                                              <m:ctrlPr>
                                                <a:rPr lang="en-US" sz="1100" b="0" i="1" spc="-25" smtClean="0">
                                                  <a:latin typeface="Cambria Math" panose="02040503050406030204" pitchFamily="18" charset="0"/>
                                                  <a:cs typeface="Arial"/>
                                                </a:rPr>
                                              </m:ctrlPr>
                                            </m:sSubPr>
                                            <m:e>
                                              <m:r>
                                                <a:rPr lang="en-US" sz="1100" b="0" i="1" spc="-25" smtClean="0">
                                                  <a:latin typeface="Cambria Math" panose="02040503050406030204" pitchFamily="18" charset="0"/>
                                                  <a:cs typeface="Arial"/>
                                                </a:rPr>
                                                <m:t>𝑠</m:t>
                                              </m:r>
                                            </m:e>
                                            <m:sub>
                                              <m:r>
                                                <a:rPr lang="en-US" sz="1100" b="0" i="1" spc="-25" smtClean="0">
                                                  <a:latin typeface="Cambria Math" panose="02040503050406030204" pitchFamily="18" charset="0"/>
                                                  <a:cs typeface="Arial"/>
                                                </a:rPr>
                                                <m:t>𝑖𝑡</m:t>
                                              </m:r>
                                              <m:r>
                                                <a:rPr lang="en-US" sz="1100" b="0" i="1" spc="-25" smtClean="0">
                                                  <a:latin typeface="Cambria Math" panose="02040503050406030204" pitchFamily="18" charset="0"/>
                                                  <a:cs typeface="Arial"/>
                                                </a:rPr>
                                                <m:t>+1</m:t>
                                              </m:r>
                                            </m:sub>
                                          </m:sSub>
                                          <m:r>
                                            <a:rPr lang="en-US" sz="1100" b="0" i="1" spc="-25" smtClean="0">
                                              <a:latin typeface="Cambria Math" panose="02040503050406030204" pitchFamily="18" charset="0"/>
                                              <a:cs typeface="Arial"/>
                                            </a:rPr>
                                            <m:t>=</m:t>
                                          </m:r>
                                          <m:r>
                                            <a:rPr lang="en-US" sz="1100" b="0" i="1" spc="-25" smtClean="0">
                                              <a:latin typeface="Cambria Math" panose="02040503050406030204" pitchFamily="18" charset="0"/>
                                              <a:cs typeface="Arial"/>
                                            </a:rPr>
                                            <m:t>𝑁𝑜𝑇𝑎𝑥𝐶h𝑎𝑛𝑔𝑒</m:t>
                                          </m:r>
                                        </m:e>
                                      </m:d>
                                    </m:e>
                                  </m:func>
                                </m:den>
                              </m:f>
                            </m:e>
                          </m:d>
                        </m:e>
                      </m:func>
                      <m:r>
                        <a:rPr lang="en-US" sz="1100" b="0" i="1" spc="-25" smtClean="0">
                          <a:latin typeface="Cambria Math" panose="02040503050406030204" pitchFamily="18" charset="0"/>
                          <a:cs typeface="Arial"/>
                        </a:rPr>
                        <m:t>=</m:t>
                      </m:r>
                      <m:r>
                        <a:rPr lang="en-US" sz="1100" b="0" i="1" spc="-25" smtClean="0">
                          <a:latin typeface="Cambria Math" panose="02040503050406030204" pitchFamily="18" charset="0"/>
                          <a:cs typeface="Arial"/>
                        </a:rPr>
                        <m:t>𝛽</m:t>
                      </m:r>
                      <m:sSub>
                        <m:sSubPr>
                          <m:ctrlPr>
                            <a:rPr lang="en-US" sz="1100" b="0" i="1" spc="-25" smtClean="0">
                              <a:latin typeface="Cambria Math" panose="02040503050406030204" pitchFamily="18" charset="0"/>
                              <a:cs typeface="Arial"/>
                            </a:rPr>
                          </m:ctrlPr>
                        </m:sSubPr>
                        <m:e>
                          <m:r>
                            <a:rPr lang="en-US" sz="1100" b="0" i="1" spc="-25" smtClean="0">
                              <a:latin typeface="Cambria Math" panose="02040503050406030204" pitchFamily="18" charset="0"/>
                              <a:cs typeface="Arial"/>
                            </a:rPr>
                            <m:t>𝑋</m:t>
                          </m:r>
                        </m:e>
                        <m:sub>
                          <m:r>
                            <a:rPr lang="en-US" sz="1100" b="0" i="1" spc="-25" smtClean="0">
                              <a:latin typeface="Cambria Math" panose="02040503050406030204" pitchFamily="18" charset="0"/>
                              <a:cs typeface="Arial"/>
                            </a:rPr>
                            <m:t>𝑖𝑡</m:t>
                          </m:r>
                        </m:sub>
                      </m:sSub>
                      <m:r>
                        <a:rPr lang="en-US" sz="1100" b="0" i="1" spc="-25" smtClean="0">
                          <a:latin typeface="Cambria Math" panose="02040503050406030204" pitchFamily="18" charset="0"/>
                          <a:cs typeface="Arial"/>
                        </a:rPr>
                        <m:t>+</m:t>
                      </m:r>
                      <m:r>
                        <a:rPr lang="en-US" sz="1100" b="0" i="1" spc="-25" smtClean="0">
                          <a:latin typeface="Cambria Math" panose="02040503050406030204" pitchFamily="18" charset="0"/>
                          <a:cs typeface="Arial"/>
                        </a:rPr>
                        <m:t>𝛾</m:t>
                      </m:r>
                      <m:sSub>
                        <m:sSubPr>
                          <m:ctrlPr>
                            <a:rPr lang="en-US" sz="1100" b="0" i="1" spc="-25" smtClean="0">
                              <a:latin typeface="Cambria Math" panose="02040503050406030204" pitchFamily="18" charset="0"/>
                              <a:cs typeface="Arial"/>
                            </a:rPr>
                          </m:ctrlPr>
                        </m:sSubPr>
                        <m:e>
                          <m:r>
                            <a:rPr lang="en-US" sz="1100" b="0" i="1" spc="-25" smtClean="0">
                              <a:latin typeface="Cambria Math" panose="02040503050406030204" pitchFamily="18" charset="0"/>
                              <a:cs typeface="Arial"/>
                            </a:rPr>
                            <m:t>𝑍</m:t>
                          </m:r>
                        </m:e>
                        <m:sub>
                          <m:r>
                            <a:rPr lang="en-US" sz="1100" b="0" i="1" spc="-25" smtClean="0">
                              <a:latin typeface="Cambria Math" panose="02040503050406030204" pitchFamily="18" charset="0"/>
                              <a:cs typeface="Arial"/>
                            </a:rPr>
                            <m:t>𝑖𝑡</m:t>
                          </m:r>
                        </m:sub>
                      </m:sSub>
                      <m:r>
                        <a:rPr lang="en-US" sz="1100" b="0" i="1" spc="-25" smtClean="0">
                          <a:latin typeface="Cambria Math" panose="02040503050406030204" pitchFamily="18" charset="0"/>
                          <a:cs typeface="Arial"/>
                        </a:rPr>
                        <m:t>+</m:t>
                      </m:r>
                      <m:sSub>
                        <m:sSubPr>
                          <m:ctrlPr>
                            <a:rPr lang="en-US" sz="1100" b="0" i="1" spc="-25" smtClean="0">
                              <a:latin typeface="Cambria Math" panose="02040503050406030204" pitchFamily="18" charset="0"/>
                              <a:cs typeface="Arial"/>
                            </a:rPr>
                          </m:ctrlPr>
                        </m:sSubPr>
                        <m:e>
                          <m:r>
                            <a:rPr lang="en-US" sz="1100" b="0" i="1" spc="-25" smtClean="0">
                              <a:latin typeface="Cambria Math" panose="02040503050406030204" pitchFamily="18" charset="0"/>
                              <a:cs typeface="Arial"/>
                            </a:rPr>
                            <m:t>𝑏</m:t>
                          </m:r>
                        </m:e>
                        <m:sub>
                          <m:r>
                            <a:rPr lang="en-US" sz="1100" b="0" i="1" spc="-25" smtClean="0">
                              <a:latin typeface="Cambria Math" panose="02040503050406030204" pitchFamily="18" charset="0"/>
                              <a:cs typeface="Arial"/>
                            </a:rPr>
                            <m:t>𝑡</m:t>
                          </m:r>
                        </m:sub>
                      </m:sSub>
                      <m:r>
                        <a:rPr lang="en-US" sz="1100" b="0" i="1" spc="-25" smtClean="0">
                          <a:latin typeface="Cambria Math" panose="02040503050406030204" pitchFamily="18" charset="0"/>
                          <a:cs typeface="Arial"/>
                        </a:rPr>
                        <m:t>+</m:t>
                      </m:r>
                      <m:sSub>
                        <m:sSubPr>
                          <m:ctrlPr>
                            <a:rPr lang="en-US" sz="1100" b="0" i="1" spc="-25" smtClean="0">
                              <a:latin typeface="Cambria Math" panose="02040503050406030204" pitchFamily="18" charset="0"/>
                              <a:cs typeface="Arial"/>
                            </a:rPr>
                          </m:ctrlPr>
                        </m:sSubPr>
                        <m:e>
                          <m:r>
                            <a:rPr lang="en-US" sz="1100" b="0" i="1" spc="-25" smtClean="0">
                              <a:latin typeface="Cambria Math" panose="02040503050406030204" pitchFamily="18" charset="0"/>
                              <a:cs typeface="Arial"/>
                            </a:rPr>
                            <m:t>𝑒</m:t>
                          </m:r>
                        </m:e>
                        <m:sub>
                          <m:r>
                            <a:rPr lang="en-US" sz="1100" b="0" i="1" spc="-25" smtClean="0">
                              <a:latin typeface="Cambria Math" panose="02040503050406030204" pitchFamily="18" charset="0"/>
                              <a:cs typeface="Arial"/>
                            </a:rPr>
                            <m:t>𝑖𝑡</m:t>
                          </m:r>
                        </m:sub>
                      </m:sSub>
                    </m:oMath>
                  </m:oMathPara>
                </a14:m>
                <a:endParaRPr lang="en-US" sz="1100" spc="-25" dirty="0">
                  <a:latin typeface="Arial"/>
                  <a:cs typeface="Arial"/>
                </a:endParaRPr>
              </a:p>
            </p:txBody>
          </p:sp>
        </mc:Choice>
        <mc:Fallback xmlns="">
          <p:sp>
            <p:nvSpPr>
              <p:cNvPr id="29" name="TextBox 28">
                <a:extLst>
                  <a:ext uri="{FF2B5EF4-FFF2-40B4-BE49-F238E27FC236}">
                    <a16:creationId xmlns:a16="http://schemas.microsoft.com/office/drawing/2014/main" id="{C0B58A95-DE94-B02C-DEC1-FFD7E1071179}"/>
                  </a:ext>
                </a:extLst>
              </p:cNvPr>
              <p:cNvSpPr txBox="1">
                <a:spLocks noRot="1" noChangeAspect="1" noMove="1" noResize="1" noEditPoints="1" noAdjustHandles="1" noChangeArrowheads="1" noChangeShapeType="1" noTextEdit="1"/>
              </p:cNvSpPr>
              <p:nvPr/>
            </p:nvSpPr>
            <p:spPr>
              <a:xfrm>
                <a:off x="98848" y="557994"/>
                <a:ext cx="5797528" cy="888192"/>
              </a:xfrm>
              <a:prstGeom prst="rect">
                <a:avLst/>
              </a:prstGeom>
              <a:blipFill>
                <a:blip r:embed="rId4"/>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8600500B-5B69-FD7D-7B84-2DAA7B070179}"/>
              </a:ext>
            </a:extLst>
          </p:cNvPr>
          <p:cNvGrpSpPr/>
          <p:nvPr/>
        </p:nvGrpSpPr>
        <p:grpSpPr>
          <a:xfrm>
            <a:off x="92415" y="1704744"/>
            <a:ext cx="5810394" cy="1371600"/>
            <a:chOff x="714375" y="1120775"/>
            <a:chExt cx="4476115" cy="987092"/>
          </a:xfrm>
        </p:grpSpPr>
        <p:sp>
          <p:nvSpPr>
            <p:cNvPr id="6" name="object 3">
              <a:extLst>
                <a:ext uri="{FF2B5EF4-FFF2-40B4-BE49-F238E27FC236}">
                  <a16:creationId xmlns:a16="http://schemas.microsoft.com/office/drawing/2014/main" id="{DFFD2070-5D28-87FB-CADA-92A856D007B1}"/>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0" name="object 4">
              <a:extLst>
                <a:ext uri="{FF2B5EF4-FFF2-40B4-BE49-F238E27FC236}">
                  <a16:creationId xmlns:a16="http://schemas.microsoft.com/office/drawing/2014/main" id="{880B7C5A-00AD-2FD3-8FB3-FC11919DA535}"/>
                </a:ext>
              </a:extLst>
            </p:cNvPr>
            <p:cNvSpPr txBox="1"/>
            <p:nvPr/>
          </p:nvSpPr>
          <p:spPr>
            <a:xfrm>
              <a:off x="765176" y="1150701"/>
              <a:ext cx="4178950" cy="9229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Econometric Specification</a:t>
              </a:r>
              <a:endParaRPr sz="1000" dirty="0">
                <a:latin typeface="Tahoma"/>
                <a:cs typeface="Tahoma"/>
              </a:endParaRPr>
            </a:p>
          </p:txBody>
        </p:sp>
        <p:grpSp>
          <p:nvGrpSpPr>
            <p:cNvPr id="11" name="object 5">
              <a:extLst>
                <a:ext uri="{FF2B5EF4-FFF2-40B4-BE49-F238E27FC236}">
                  <a16:creationId xmlns:a16="http://schemas.microsoft.com/office/drawing/2014/main" id="{F9AC1A53-E6CB-6A10-15A8-BA5F00382AE9}"/>
                </a:ext>
              </a:extLst>
            </p:cNvPr>
            <p:cNvGrpSpPr/>
            <p:nvPr/>
          </p:nvGrpSpPr>
          <p:grpSpPr>
            <a:xfrm>
              <a:off x="714375" y="1283996"/>
              <a:ext cx="4476115" cy="823871"/>
              <a:chOff x="66229" y="1425651"/>
              <a:chExt cx="4476115" cy="823871"/>
            </a:xfrm>
          </p:grpSpPr>
          <p:pic>
            <p:nvPicPr>
              <p:cNvPr id="12" name="object 6">
                <a:extLst>
                  <a:ext uri="{FF2B5EF4-FFF2-40B4-BE49-F238E27FC236}">
                    <a16:creationId xmlns:a16="http://schemas.microsoft.com/office/drawing/2014/main" id="{3AF9F5AD-0BA5-7B94-D02B-12D44CA556CA}"/>
                  </a:ext>
                </a:extLst>
              </p:cNvPr>
              <p:cNvPicPr/>
              <p:nvPr/>
            </p:nvPicPr>
            <p:blipFill>
              <a:blip r:embed="rId3" cstate="print"/>
              <a:stretch>
                <a:fillRect/>
              </a:stretch>
            </p:blipFill>
            <p:spPr>
              <a:xfrm>
                <a:off x="66229" y="1425651"/>
                <a:ext cx="4475587" cy="50609"/>
              </a:xfrm>
              <a:prstGeom prst="rect">
                <a:avLst/>
              </a:prstGeom>
            </p:spPr>
          </p:pic>
          <p:sp>
            <p:nvSpPr>
              <p:cNvPr id="20" name="object 8">
                <a:extLst>
                  <a:ext uri="{FF2B5EF4-FFF2-40B4-BE49-F238E27FC236}">
                    <a16:creationId xmlns:a16="http://schemas.microsoft.com/office/drawing/2014/main" id="{5A3FD049-81F1-1285-20A7-00B18261261A}"/>
                  </a:ext>
                </a:extLst>
              </p:cNvPr>
              <p:cNvSpPr/>
              <p:nvPr/>
            </p:nvSpPr>
            <p:spPr>
              <a:xfrm>
                <a:off x="66229" y="1469927"/>
                <a:ext cx="4476115" cy="77959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sp>
        <p:nvSpPr>
          <p:cNvPr id="23" name="TextBox 22">
            <a:extLst>
              <a:ext uri="{FF2B5EF4-FFF2-40B4-BE49-F238E27FC236}">
                <a16:creationId xmlns:a16="http://schemas.microsoft.com/office/drawing/2014/main" id="{F111A808-BB21-B233-FFB5-2BA15CA8A82B}"/>
              </a:ext>
            </a:extLst>
          </p:cNvPr>
          <p:cNvSpPr txBox="1"/>
          <p:nvPr/>
        </p:nvSpPr>
        <p:spPr>
          <a:xfrm>
            <a:off x="97906" y="1882775"/>
            <a:ext cx="5797528" cy="1169551"/>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spc="-25" dirty="0">
                <a:latin typeface="Arial"/>
                <a:cs typeface="Arial"/>
              </a:rPr>
              <a:t>Dep var: </a:t>
            </a:r>
            <a:r>
              <a:rPr lang="en-US" sz="1100" spc="-25" dirty="0" err="1">
                <a:latin typeface="Arial"/>
                <a:cs typeface="Arial"/>
              </a:rPr>
              <a:t>i</a:t>
            </a:r>
            <a:r>
              <a:rPr lang="en-US" sz="1100" spc="-25" dirty="0">
                <a:latin typeface="Arial"/>
                <a:cs typeface="Arial"/>
              </a:rPr>
              <a:t>) fixed (long-term) classification; ii) time-varying (dynamic) classification. </a:t>
            </a:r>
          </a:p>
          <a:p>
            <a:pPr marL="171450" indent="-171450">
              <a:spcBef>
                <a:spcPts val="300"/>
              </a:spcBef>
              <a:spcAft>
                <a:spcPts val="300"/>
              </a:spcAft>
              <a:buFont typeface="Arial" panose="020B0604020202020204" pitchFamily="34" charset="0"/>
              <a:buChar char="•"/>
            </a:pPr>
            <a:r>
              <a:rPr lang="en-US" sz="1100" spc="-25" dirty="0" err="1">
                <a:latin typeface="Arial"/>
                <a:cs typeface="Arial"/>
              </a:rPr>
              <a:t>Indep</a:t>
            </a:r>
            <a:r>
              <a:rPr lang="en-US" sz="1100" spc="-25" dirty="0">
                <a:latin typeface="Arial"/>
                <a:cs typeface="Arial"/>
              </a:rPr>
              <a:t> vars (X): vector of fiscal space variables, % state GDP. </a:t>
            </a:r>
          </a:p>
          <a:p>
            <a:pPr marL="171450" indent="-171450">
              <a:spcBef>
                <a:spcPts val="300"/>
              </a:spcBef>
              <a:spcAft>
                <a:spcPts val="300"/>
              </a:spcAft>
              <a:buFont typeface="Arial" panose="020B0604020202020204" pitchFamily="34" charset="0"/>
              <a:buChar char="•"/>
            </a:pPr>
            <a:r>
              <a:rPr lang="en-US" sz="1100" spc="-25" dirty="0">
                <a:latin typeface="Arial"/>
                <a:cs typeface="Arial"/>
              </a:rPr>
              <a:t>Controls (Z): political affiliation of state governor and house, % sales tax revenue to total revenue, unemployment rate.  Models with and without year fixed effects. </a:t>
            </a:r>
          </a:p>
          <a:p>
            <a:pPr marL="171450" indent="-171450">
              <a:spcBef>
                <a:spcPts val="300"/>
              </a:spcBef>
              <a:spcAft>
                <a:spcPts val="300"/>
              </a:spcAft>
              <a:buFont typeface="Arial" panose="020B0604020202020204" pitchFamily="34" charset="0"/>
              <a:buChar char="•"/>
            </a:pPr>
            <a:r>
              <a:rPr lang="en-US" sz="1100" b="1" spc="-25" dirty="0">
                <a:latin typeface="Arial"/>
                <a:cs typeface="Arial"/>
              </a:rPr>
              <a:t>We report marginal effects, with robust standard errors. </a:t>
            </a:r>
          </a:p>
        </p:txBody>
      </p:sp>
    </p:spTree>
    <p:extLst>
      <p:ext uri="{BB962C8B-B14F-4D97-AF65-F5344CB8AC3E}">
        <p14:creationId xmlns:p14="http://schemas.microsoft.com/office/powerpoint/2010/main" val="1262323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8979</TotalTime>
  <Words>2007</Words>
  <Application>Microsoft Macintosh PowerPoint</Application>
  <PresentationFormat>Custom</PresentationFormat>
  <Paragraphs>259</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Cambria Math</vt:lpstr>
      <vt:lpstr>Palatino Linotype</vt:lpstr>
      <vt:lpstr>Tahoma</vt:lpstr>
      <vt:lpstr>Office Theme</vt:lpstr>
      <vt:lpstr>State Tax Reforms in a Federalist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State Tax Reforms in a Federalist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Federal Assistance and Municipal Borrowing: Unpacking the effects of the CARES Act on Government Liquidity Management</dc:title>
  <dc:creator>Luis Navarro</dc:creator>
  <cp:lastModifiedBy>Navarro Ulloa, Luis Enrique</cp:lastModifiedBy>
  <cp:revision>30</cp:revision>
  <dcterms:created xsi:type="dcterms:W3CDTF">2024-07-10T04:16:11Z</dcterms:created>
  <dcterms:modified xsi:type="dcterms:W3CDTF">2024-09-12T15:52:54Z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2024-07-10T00:00:00Z</vt:filetime>
  </property>
  <property fmtid="{D5CDD505-2E9C-101B-9397-08002B2CF9AE}" pid="3" name="Creator">
    <vt:lpwstr>LaTeX with Beamer class</vt:lpwstr>
  </property>
  <property fmtid="{D5CDD505-2E9C-101B-9397-08002B2CF9AE}" pid="4" name="LastSaved">
    <vt:filetime>2024-07-10T00:00:00Z</vt:filetime>
  </property>
  <property fmtid="{D5CDD505-2E9C-101B-9397-08002B2CF9AE}" pid="5" name="PTEX.Fullbanner">
    <vt:lpwstr>This is pdfTeX, Version 3.141592653-2.6-1.40.23 (TeX Live 2021) kpathsea version 6.3.3</vt:lpwstr>
  </property>
  <property fmtid="{D5CDD505-2E9C-101B-9397-08002B2CF9AE}" pid="6" name="Producer">
    <vt:lpwstr>pdfTeX-1.40.23</vt:lpwstr>
  </property>
</Properties>
</file>